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5" r:id="rId6"/>
    <p:sldId id="264" r:id="rId7"/>
    <p:sldId id="268" r:id="rId8"/>
    <p:sldId id="267" r:id="rId9"/>
    <p:sldId id="261" r:id="rId10"/>
    <p:sldId id="262" r:id="rId11"/>
    <p:sldId id="263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304" r:id="rId26"/>
    <p:sldId id="306" r:id="rId27"/>
    <p:sldId id="307" r:id="rId28"/>
    <p:sldId id="308" r:id="rId29"/>
    <p:sldId id="309" r:id="rId30"/>
    <p:sldId id="310" r:id="rId31"/>
    <p:sldId id="311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300" r:id="rId49"/>
    <p:sldId id="301" r:id="rId50"/>
    <p:sldId id="299" r:id="rId51"/>
    <p:sldId id="312" r:id="rId52"/>
    <p:sldId id="302" r:id="rId53"/>
    <p:sldId id="303" r:id="rId54"/>
    <p:sldId id="314" r:id="rId55"/>
    <p:sldId id="305" r:id="rId56"/>
    <p:sldId id="313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>
        <p:scale>
          <a:sx n="66" d="100"/>
          <a:sy n="66" d="100"/>
        </p:scale>
        <p:origin x="-2310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32D5F-4952-46C9-B871-14105782E42F}" type="doc">
      <dgm:prSet loTypeId="urn:microsoft.com/office/officeart/2005/8/layout/gear1" loCatId="relationship" qsTypeId="urn:microsoft.com/office/officeart/2005/8/quickstyle/simple1" qsCatId="simple" csTypeId="urn:microsoft.com/office/officeart/2005/8/colors/colorful2" csCatId="colorful" phldr="0"/>
      <dgm:spPr/>
    </dgm:pt>
    <dgm:pt modelId="{E60A5EEC-40C9-4912-877C-9A17E7C2DA25}">
      <dgm:prSet phldrT="[Text]" phldr="1"/>
      <dgm:spPr/>
      <dgm:t>
        <a:bodyPr/>
        <a:lstStyle/>
        <a:p>
          <a:endParaRPr lang="en-US" dirty="0"/>
        </a:p>
      </dgm:t>
    </dgm:pt>
    <dgm:pt modelId="{2F2F36F3-94FE-474F-B8AF-D3676B302D70}" type="parTrans" cxnId="{CB986F65-3DCC-4614-8B48-9889DF66A853}">
      <dgm:prSet/>
      <dgm:spPr/>
      <dgm:t>
        <a:bodyPr/>
        <a:lstStyle/>
        <a:p>
          <a:endParaRPr lang="en-US"/>
        </a:p>
      </dgm:t>
    </dgm:pt>
    <dgm:pt modelId="{8B3EFBEE-AC21-4273-B2F4-5CE511785CE0}" type="sibTrans" cxnId="{CB986F65-3DCC-4614-8B48-9889DF66A853}">
      <dgm:prSet/>
      <dgm:spPr/>
      <dgm:t>
        <a:bodyPr/>
        <a:lstStyle/>
        <a:p>
          <a:endParaRPr lang="en-US"/>
        </a:p>
      </dgm:t>
    </dgm:pt>
    <dgm:pt modelId="{2A8D37C9-D747-4911-A2C1-C5933EE6D379}">
      <dgm:prSet phldrT="[Text]" phldr="1"/>
      <dgm:spPr/>
      <dgm:t>
        <a:bodyPr/>
        <a:lstStyle/>
        <a:p>
          <a:endParaRPr lang="en-US" dirty="0"/>
        </a:p>
      </dgm:t>
    </dgm:pt>
    <dgm:pt modelId="{51CA0AE5-E0D5-4148-8DE8-1B49E8F289DF}" type="sibTrans" cxnId="{E3764C4D-EFBA-4477-80B3-40B2C811A269}">
      <dgm:prSet/>
      <dgm:spPr/>
      <dgm:t>
        <a:bodyPr/>
        <a:lstStyle/>
        <a:p>
          <a:endParaRPr lang="en-US"/>
        </a:p>
      </dgm:t>
    </dgm:pt>
    <dgm:pt modelId="{D135BAE5-C66D-4D6D-91DA-F7A2B9D428FF}" type="parTrans" cxnId="{E3764C4D-EFBA-4477-80B3-40B2C811A269}">
      <dgm:prSet/>
      <dgm:spPr/>
      <dgm:t>
        <a:bodyPr/>
        <a:lstStyle/>
        <a:p>
          <a:endParaRPr lang="en-US"/>
        </a:p>
      </dgm:t>
    </dgm:pt>
    <dgm:pt modelId="{198F69D3-2127-4F6C-9A0A-F89DC52EB44B}">
      <dgm:prSet phldrT="[Text]" phldr="1"/>
      <dgm:spPr/>
      <dgm:t>
        <a:bodyPr/>
        <a:lstStyle/>
        <a:p>
          <a:endParaRPr lang="en-US" dirty="0"/>
        </a:p>
      </dgm:t>
    </dgm:pt>
    <dgm:pt modelId="{2C5792FD-C855-406A-B64C-E83D926CD3F9}" type="sibTrans" cxnId="{8290116B-887F-4AC4-9C45-EAD4BE2AE018}">
      <dgm:prSet/>
      <dgm:spPr/>
      <dgm:t>
        <a:bodyPr/>
        <a:lstStyle/>
        <a:p>
          <a:endParaRPr lang="en-US"/>
        </a:p>
      </dgm:t>
    </dgm:pt>
    <dgm:pt modelId="{F75065C3-B4FA-45E1-993A-B19236AD4687}" type="parTrans" cxnId="{8290116B-887F-4AC4-9C45-EAD4BE2AE018}">
      <dgm:prSet/>
      <dgm:spPr/>
      <dgm:t>
        <a:bodyPr/>
        <a:lstStyle/>
        <a:p>
          <a:endParaRPr lang="en-US"/>
        </a:p>
      </dgm:t>
    </dgm:pt>
    <dgm:pt modelId="{7DD0AEAD-2C11-43A7-A2F8-2DA44261E9EC}" type="pres">
      <dgm:prSet presAssocID="{8C432D5F-4952-46C9-B871-14105782E42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44BEDF8-11CC-44FB-8F52-F7AD860F1785}" type="pres">
      <dgm:prSet presAssocID="{2A8D37C9-D747-4911-A2C1-C5933EE6D37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C55E3-13CD-4999-B49E-6A9CB2F5F212}" type="pres">
      <dgm:prSet presAssocID="{2A8D37C9-D747-4911-A2C1-C5933EE6D379}" presName="gear1srcNode" presStyleLbl="node1" presStyleIdx="0" presStyleCnt="3"/>
      <dgm:spPr/>
      <dgm:t>
        <a:bodyPr/>
        <a:lstStyle/>
        <a:p>
          <a:endParaRPr lang="en-US"/>
        </a:p>
      </dgm:t>
    </dgm:pt>
    <dgm:pt modelId="{3562D663-8132-4CBE-8B9F-ECAED2220F0F}" type="pres">
      <dgm:prSet presAssocID="{2A8D37C9-D747-4911-A2C1-C5933EE6D379}" presName="gear1dstNode" presStyleLbl="node1" presStyleIdx="0" presStyleCnt="3"/>
      <dgm:spPr/>
      <dgm:t>
        <a:bodyPr/>
        <a:lstStyle/>
        <a:p>
          <a:endParaRPr lang="en-US"/>
        </a:p>
      </dgm:t>
    </dgm:pt>
    <dgm:pt modelId="{0688CB7D-9529-4E31-B59C-5203A5FA8ABC}" type="pres">
      <dgm:prSet presAssocID="{E60A5EEC-40C9-4912-877C-9A17E7C2DA2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C20F0-5B0E-4683-8E9D-59960B31F778}" type="pres">
      <dgm:prSet presAssocID="{E60A5EEC-40C9-4912-877C-9A17E7C2DA25}" presName="gear2srcNode" presStyleLbl="node1" presStyleIdx="1" presStyleCnt="3"/>
      <dgm:spPr/>
      <dgm:t>
        <a:bodyPr/>
        <a:lstStyle/>
        <a:p>
          <a:endParaRPr lang="en-US"/>
        </a:p>
      </dgm:t>
    </dgm:pt>
    <dgm:pt modelId="{DD8800DD-248D-41D5-A229-AA2E8FB0E126}" type="pres">
      <dgm:prSet presAssocID="{E60A5EEC-40C9-4912-877C-9A17E7C2DA25}" presName="gear2dstNode" presStyleLbl="node1" presStyleIdx="1" presStyleCnt="3"/>
      <dgm:spPr/>
      <dgm:t>
        <a:bodyPr/>
        <a:lstStyle/>
        <a:p>
          <a:endParaRPr lang="en-US"/>
        </a:p>
      </dgm:t>
    </dgm:pt>
    <dgm:pt modelId="{9668F628-56C9-40BA-934C-929AF7A95BB5}" type="pres">
      <dgm:prSet presAssocID="{198F69D3-2127-4F6C-9A0A-F89DC52EB44B}" presName="gear3" presStyleLbl="node1" presStyleIdx="2" presStyleCnt="3"/>
      <dgm:spPr/>
      <dgm:t>
        <a:bodyPr/>
        <a:lstStyle/>
        <a:p>
          <a:endParaRPr lang="en-US"/>
        </a:p>
      </dgm:t>
    </dgm:pt>
    <dgm:pt modelId="{0F61CCA1-9458-495C-BC3C-6A281A05F0EA}" type="pres">
      <dgm:prSet presAssocID="{198F69D3-2127-4F6C-9A0A-F89DC52EB44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73CA3-9BC8-4F4D-83D3-AEFD83C526BA}" type="pres">
      <dgm:prSet presAssocID="{198F69D3-2127-4F6C-9A0A-F89DC52EB44B}" presName="gear3srcNode" presStyleLbl="node1" presStyleIdx="2" presStyleCnt="3"/>
      <dgm:spPr/>
      <dgm:t>
        <a:bodyPr/>
        <a:lstStyle/>
        <a:p>
          <a:endParaRPr lang="en-US"/>
        </a:p>
      </dgm:t>
    </dgm:pt>
    <dgm:pt modelId="{7DDE2C56-58DF-4336-8327-C8C322935BDA}" type="pres">
      <dgm:prSet presAssocID="{198F69D3-2127-4F6C-9A0A-F89DC52EB44B}" presName="gear3dstNode" presStyleLbl="node1" presStyleIdx="2" presStyleCnt="3"/>
      <dgm:spPr/>
      <dgm:t>
        <a:bodyPr/>
        <a:lstStyle/>
        <a:p>
          <a:endParaRPr lang="en-US"/>
        </a:p>
      </dgm:t>
    </dgm:pt>
    <dgm:pt modelId="{CB3C5F4A-C177-4EE9-9FAF-6365275B5870}" type="pres">
      <dgm:prSet presAssocID="{51CA0AE5-E0D5-4148-8DE8-1B49E8F289DF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3873EAAE-4BC2-4E49-8096-162D6EE9F1D8}" type="pres">
      <dgm:prSet presAssocID="{8B3EFBEE-AC21-4273-B2F4-5CE511785CE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F273F24C-0D72-436E-9D57-F31A5A9FAFBF}" type="pres">
      <dgm:prSet presAssocID="{2C5792FD-C855-406A-B64C-E83D926CD3F9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EDB2921-6948-4B92-BAC7-03BBF352F019}" type="presOf" srcId="{2A8D37C9-D747-4911-A2C1-C5933EE6D379}" destId="{30CC55E3-13CD-4999-B49E-6A9CB2F5F212}" srcOrd="1" destOrd="0" presId="urn:microsoft.com/office/officeart/2005/8/layout/gear1"/>
    <dgm:cxn modelId="{AB3AF67D-4DF1-4CE4-B2C3-7F1A97232291}" type="presOf" srcId="{198F69D3-2127-4F6C-9A0A-F89DC52EB44B}" destId="{0F61CCA1-9458-495C-BC3C-6A281A05F0EA}" srcOrd="1" destOrd="0" presId="urn:microsoft.com/office/officeart/2005/8/layout/gear1"/>
    <dgm:cxn modelId="{479A10D8-9089-4081-B5C2-14CDD7378C9A}" type="presOf" srcId="{E60A5EEC-40C9-4912-877C-9A17E7C2DA25}" destId="{0688CB7D-9529-4E31-B59C-5203A5FA8ABC}" srcOrd="0" destOrd="0" presId="urn:microsoft.com/office/officeart/2005/8/layout/gear1"/>
    <dgm:cxn modelId="{CB986F65-3DCC-4614-8B48-9889DF66A853}" srcId="{8C432D5F-4952-46C9-B871-14105782E42F}" destId="{E60A5EEC-40C9-4912-877C-9A17E7C2DA25}" srcOrd="1" destOrd="0" parTransId="{2F2F36F3-94FE-474F-B8AF-D3676B302D70}" sibTransId="{8B3EFBEE-AC21-4273-B2F4-5CE511785CE0}"/>
    <dgm:cxn modelId="{6FCA6A6E-B1E0-4795-B207-1CE34EF275E9}" type="presOf" srcId="{2A8D37C9-D747-4911-A2C1-C5933EE6D379}" destId="{3562D663-8132-4CBE-8B9F-ECAED2220F0F}" srcOrd="2" destOrd="0" presId="urn:microsoft.com/office/officeart/2005/8/layout/gear1"/>
    <dgm:cxn modelId="{306522FF-D891-4E51-A873-8A002CE7E587}" type="presOf" srcId="{2A8D37C9-D747-4911-A2C1-C5933EE6D379}" destId="{244BEDF8-11CC-44FB-8F52-F7AD860F1785}" srcOrd="0" destOrd="0" presId="urn:microsoft.com/office/officeart/2005/8/layout/gear1"/>
    <dgm:cxn modelId="{4C718576-BBE2-4205-8143-08451994110C}" type="presOf" srcId="{E60A5EEC-40C9-4912-877C-9A17E7C2DA25}" destId="{D1CC20F0-5B0E-4683-8E9D-59960B31F778}" srcOrd="1" destOrd="0" presId="urn:microsoft.com/office/officeart/2005/8/layout/gear1"/>
    <dgm:cxn modelId="{03DF1511-94B8-431A-A32B-358D7B87BFEE}" type="presOf" srcId="{198F69D3-2127-4F6C-9A0A-F89DC52EB44B}" destId="{7DDE2C56-58DF-4336-8327-C8C322935BDA}" srcOrd="3" destOrd="0" presId="urn:microsoft.com/office/officeart/2005/8/layout/gear1"/>
    <dgm:cxn modelId="{D8A084A1-FA91-4C4E-8A59-5E6CC6359BA9}" type="presOf" srcId="{198F69D3-2127-4F6C-9A0A-F89DC52EB44B}" destId="{DAD73CA3-9BC8-4F4D-83D3-AEFD83C526BA}" srcOrd="2" destOrd="0" presId="urn:microsoft.com/office/officeart/2005/8/layout/gear1"/>
    <dgm:cxn modelId="{21C36B55-1322-45AE-A556-0701BB3252BD}" type="presOf" srcId="{8C432D5F-4952-46C9-B871-14105782E42F}" destId="{7DD0AEAD-2C11-43A7-A2F8-2DA44261E9EC}" srcOrd="0" destOrd="0" presId="urn:microsoft.com/office/officeart/2005/8/layout/gear1"/>
    <dgm:cxn modelId="{BC863E8A-FFF0-4196-8637-CE90421D0E50}" type="presOf" srcId="{51CA0AE5-E0D5-4148-8DE8-1B49E8F289DF}" destId="{CB3C5F4A-C177-4EE9-9FAF-6365275B5870}" srcOrd="0" destOrd="0" presId="urn:microsoft.com/office/officeart/2005/8/layout/gear1"/>
    <dgm:cxn modelId="{B26B0E9D-9CA9-4C0B-A21C-BAB8E5FAECBE}" type="presOf" srcId="{E60A5EEC-40C9-4912-877C-9A17E7C2DA25}" destId="{DD8800DD-248D-41D5-A229-AA2E8FB0E126}" srcOrd="2" destOrd="0" presId="urn:microsoft.com/office/officeart/2005/8/layout/gear1"/>
    <dgm:cxn modelId="{8290116B-887F-4AC4-9C45-EAD4BE2AE018}" srcId="{8C432D5F-4952-46C9-B871-14105782E42F}" destId="{198F69D3-2127-4F6C-9A0A-F89DC52EB44B}" srcOrd="2" destOrd="0" parTransId="{F75065C3-B4FA-45E1-993A-B19236AD4687}" sibTransId="{2C5792FD-C855-406A-B64C-E83D926CD3F9}"/>
    <dgm:cxn modelId="{A0510233-CD91-4A1A-A6AF-7A28C55F2F7C}" type="presOf" srcId="{198F69D3-2127-4F6C-9A0A-F89DC52EB44B}" destId="{9668F628-56C9-40BA-934C-929AF7A95BB5}" srcOrd="0" destOrd="0" presId="urn:microsoft.com/office/officeart/2005/8/layout/gear1"/>
    <dgm:cxn modelId="{BC666EEC-2E32-4445-A10D-6E2FB6ADED5D}" type="presOf" srcId="{8B3EFBEE-AC21-4273-B2F4-5CE511785CE0}" destId="{3873EAAE-4BC2-4E49-8096-162D6EE9F1D8}" srcOrd="0" destOrd="0" presId="urn:microsoft.com/office/officeart/2005/8/layout/gear1"/>
    <dgm:cxn modelId="{E3764C4D-EFBA-4477-80B3-40B2C811A269}" srcId="{8C432D5F-4952-46C9-B871-14105782E42F}" destId="{2A8D37C9-D747-4911-A2C1-C5933EE6D379}" srcOrd="0" destOrd="0" parTransId="{D135BAE5-C66D-4D6D-91DA-F7A2B9D428FF}" sibTransId="{51CA0AE5-E0D5-4148-8DE8-1B49E8F289DF}"/>
    <dgm:cxn modelId="{7B8C07ED-37F8-4403-8140-BA9F21DD0D6E}" type="presOf" srcId="{2C5792FD-C855-406A-B64C-E83D926CD3F9}" destId="{F273F24C-0D72-436E-9D57-F31A5A9FAFBF}" srcOrd="0" destOrd="0" presId="urn:microsoft.com/office/officeart/2005/8/layout/gear1"/>
    <dgm:cxn modelId="{88BBB9A6-6BB3-4BC4-B1D3-F3F9C30CF2D3}" type="presParOf" srcId="{7DD0AEAD-2C11-43A7-A2F8-2DA44261E9EC}" destId="{244BEDF8-11CC-44FB-8F52-F7AD860F1785}" srcOrd="0" destOrd="0" presId="urn:microsoft.com/office/officeart/2005/8/layout/gear1"/>
    <dgm:cxn modelId="{1321394A-74C0-4226-AE0E-7D47BCAB02E1}" type="presParOf" srcId="{7DD0AEAD-2C11-43A7-A2F8-2DA44261E9EC}" destId="{30CC55E3-13CD-4999-B49E-6A9CB2F5F212}" srcOrd="1" destOrd="0" presId="urn:microsoft.com/office/officeart/2005/8/layout/gear1"/>
    <dgm:cxn modelId="{26B00543-6F16-4985-ADCD-7A2B8E484473}" type="presParOf" srcId="{7DD0AEAD-2C11-43A7-A2F8-2DA44261E9EC}" destId="{3562D663-8132-4CBE-8B9F-ECAED2220F0F}" srcOrd="2" destOrd="0" presId="urn:microsoft.com/office/officeart/2005/8/layout/gear1"/>
    <dgm:cxn modelId="{C7829576-6E4B-45DB-AEDF-D60563D9F0B0}" type="presParOf" srcId="{7DD0AEAD-2C11-43A7-A2F8-2DA44261E9EC}" destId="{0688CB7D-9529-4E31-B59C-5203A5FA8ABC}" srcOrd="3" destOrd="0" presId="urn:microsoft.com/office/officeart/2005/8/layout/gear1"/>
    <dgm:cxn modelId="{E161E2FB-394B-434C-8259-8A810DB503B3}" type="presParOf" srcId="{7DD0AEAD-2C11-43A7-A2F8-2DA44261E9EC}" destId="{D1CC20F0-5B0E-4683-8E9D-59960B31F778}" srcOrd="4" destOrd="0" presId="urn:microsoft.com/office/officeart/2005/8/layout/gear1"/>
    <dgm:cxn modelId="{B07EC32C-8C8A-4815-B4CA-5C65BB7206CD}" type="presParOf" srcId="{7DD0AEAD-2C11-43A7-A2F8-2DA44261E9EC}" destId="{DD8800DD-248D-41D5-A229-AA2E8FB0E126}" srcOrd="5" destOrd="0" presId="urn:microsoft.com/office/officeart/2005/8/layout/gear1"/>
    <dgm:cxn modelId="{D2306E59-5D36-4741-98AA-12B8B5DF143B}" type="presParOf" srcId="{7DD0AEAD-2C11-43A7-A2F8-2DA44261E9EC}" destId="{9668F628-56C9-40BA-934C-929AF7A95BB5}" srcOrd="6" destOrd="0" presId="urn:microsoft.com/office/officeart/2005/8/layout/gear1"/>
    <dgm:cxn modelId="{6512B3B4-9020-4062-8F23-3D4B3B4D28E8}" type="presParOf" srcId="{7DD0AEAD-2C11-43A7-A2F8-2DA44261E9EC}" destId="{0F61CCA1-9458-495C-BC3C-6A281A05F0EA}" srcOrd="7" destOrd="0" presId="urn:microsoft.com/office/officeart/2005/8/layout/gear1"/>
    <dgm:cxn modelId="{80A972A1-03A4-499C-A66A-F55B67F46C39}" type="presParOf" srcId="{7DD0AEAD-2C11-43A7-A2F8-2DA44261E9EC}" destId="{DAD73CA3-9BC8-4F4D-83D3-AEFD83C526BA}" srcOrd="8" destOrd="0" presId="urn:microsoft.com/office/officeart/2005/8/layout/gear1"/>
    <dgm:cxn modelId="{A7C2B732-1069-427C-954F-F376F265338A}" type="presParOf" srcId="{7DD0AEAD-2C11-43A7-A2F8-2DA44261E9EC}" destId="{7DDE2C56-58DF-4336-8327-C8C322935BDA}" srcOrd="9" destOrd="0" presId="urn:microsoft.com/office/officeart/2005/8/layout/gear1"/>
    <dgm:cxn modelId="{D1778692-D7D3-4462-92EA-20375B35EFF3}" type="presParOf" srcId="{7DD0AEAD-2C11-43A7-A2F8-2DA44261E9EC}" destId="{CB3C5F4A-C177-4EE9-9FAF-6365275B5870}" srcOrd="10" destOrd="0" presId="urn:microsoft.com/office/officeart/2005/8/layout/gear1"/>
    <dgm:cxn modelId="{40D5FC85-22C6-4E9E-A602-B943FFA512FD}" type="presParOf" srcId="{7DD0AEAD-2C11-43A7-A2F8-2DA44261E9EC}" destId="{3873EAAE-4BC2-4E49-8096-162D6EE9F1D8}" srcOrd="11" destOrd="0" presId="urn:microsoft.com/office/officeart/2005/8/layout/gear1"/>
    <dgm:cxn modelId="{588F647F-6C53-483F-86B9-E0115C41EB7C}" type="presParOf" srcId="{7DD0AEAD-2C11-43A7-A2F8-2DA44261E9EC}" destId="{F273F24C-0D72-436E-9D57-F31A5A9FAFB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B31AB-612C-4646-AB93-73C9F698E00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A12E4A-0672-4FF1-8E0E-2259C11E50DC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PEOPLE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33A5AC0-7CE3-45CB-8A9F-C95308BD6E86}" type="parTrans" cxnId="{C98F6288-4BDB-4E92-8C14-1FA13CE2A2BE}">
      <dgm:prSet/>
      <dgm:spPr/>
      <dgm:t>
        <a:bodyPr/>
        <a:lstStyle/>
        <a:p>
          <a:endParaRPr lang="en-US"/>
        </a:p>
      </dgm:t>
    </dgm:pt>
    <dgm:pt modelId="{5A9A3CC1-9BB9-4E36-8F07-F5786AC28E55}" type="sibTrans" cxnId="{C98F6288-4BDB-4E92-8C14-1FA13CE2A2BE}">
      <dgm:prSet/>
      <dgm:spPr/>
      <dgm:t>
        <a:bodyPr/>
        <a:lstStyle/>
        <a:p>
          <a:endParaRPr lang="en-US"/>
        </a:p>
      </dgm:t>
    </dgm:pt>
    <dgm:pt modelId="{7AD946FB-662C-4153-9BFA-495941456F82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MONEY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EF2A21BD-FB38-44FC-8DD4-203F34862780}" type="parTrans" cxnId="{0DF728AA-480F-425F-B8DF-E3EB5B8EEA19}">
      <dgm:prSet/>
      <dgm:spPr/>
      <dgm:t>
        <a:bodyPr/>
        <a:lstStyle/>
        <a:p>
          <a:endParaRPr lang="en-US"/>
        </a:p>
      </dgm:t>
    </dgm:pt>
    <dgm:pt modelId="{3E644229-435F-4907-8BD3-F909835CC39B}" type="sibTrans" cxnId="{0DF728AA-480F-425F-B8DF-E3EB5B8EEA19}">
      <dgm:prSet/>
      <dgm:spPr/>
      <dgm:t>
        <a:bodyPr/>
        <a:lstStyle/>
        <a:p>
          <a:endParaRPr lang="en-US"/>
        </a:p>
      </dgm:t>
    </dgm:pt>
    <dgm:pt modelId="{08DD4D1C-BDD5-40FB-A699-0CE188A0C5B4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EQUIPMENT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3BC0A595-EAE1-4240-8F1B-0B83B7C42076}" type="parTrans" cxnId="{DB82393F-D168-49B7-B807-56E99966B70A}">
      <dgm:prSet/>
      <dgm:spPr/>
      <dgm:t>
        <a:bodyPr/>
        <a:lstStyle/>
        <a:p>
          <a:endParaRPr lang="en-US"/>
        </a:p>
      </dgm:t>
    </dgm:pt>
    <dgm:pt modelId="{AEC3E982-A50B-4DE0-A7CB-23A0AACDC40F}" type="sibTrans" cxnId="{DB82393F-D168-49B7-B807-56E99966B70A}">
      <dgm:prSet/>
      <dgm:spPr/>
      <dgm:t>
        <a:bodyPr/>
        <a:lstStyle/>
        <a:p>
          <a:endParaRPr lang="en-US"/>
        </a:p>
      </dgm:t>
    </dgm:pt>
    <dgm:pt modelId="{C7DFFBC0-CFA3-4740-84DB-1F2364D08FCB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SUPPLIES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E22B0B5E-0901-4825-B048-0CC7417B26DE}" type="parTrans" cxnId="{B04AC6AC-01EE-4278-AF96-227DB06EB3EB}">
      <dgm:prSet/>
      <dgm:spPr/>
      <dgm:t>
        <a:bodyPr/>
        <a:lstStyle/>
        <a:p>
          <a:endParaRPr lang="en-US"/>
        </a:p>
      </dgm:t>
    </dgm:pt>
    <dgm:pt modelId="{880FAA01-56AD-4BAF-9B17-8CB28C69D6B4}" type="sibTrans" cxnId="{B04AC6AC-01EE-4278-AF96-227DB06EB3EB}">
      <dgm:prSet/>
      <dgm:spPr/>
      <dgm:t>
        <a:bodyPr/>
        <a:lstStyle/>
        <a:p>
          <a:endParaRPr lang="en-US"/>
        </a:p>
      </dgm:t>
    </dgm:pt>
    <dgm:pt modelId="{AF5297B0-74A5-4D1F-84D8-C454A945BC1B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IDEAS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F5C0B41-3622-4E3B-AA0E-6DCE2823DF02}" type="parTrans" cxnId="{670FEFCA-6396-4BC5-A082-DEA626D76DD6}">
      <dgm:prSet/>
      <dgm:spPr/>
      <dgm:t>
        <a:bodyPr/>
        <a:lstStyle/>
        <a:p>
          <a:endParaRPr lang="en-US"/>
        </a:p>
      </dgm:t>
    </dgm:pt>
    <dgm:pt modelId="{2C8E2010-4915-4EAB-969F-CB47FA756528}" type="sibTrans" cxnId="{670FEFCA-6396-4BC5-A082-DEA626D76DD6}">
      <dgm:prSet/>
      <dgm:spPr/>
      <dgm:t>
        <a:bodyPr/>
        <a:lstStyle/>
        <a:p>
          <a:endParaRPr lang="en-US"/>
        </a:p>
      </dgm:t>
    </dgm:pt>
    <dgm:pt modelId="{17DCAA2D-F831-43CA-8DB4-76654077C96B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TIME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D95C4F9-650D-4046-BF61-A6F9E94F36BB}" type="parTrans" cxnId="{5B09569C-5B31-40D8-8956-376999B00F6D}">
      <dgm:prSet/>
      <dgm:spPr/>
      <dgm:t>
        <a:bodyPr/>
        <a:lstStyle/>
        <a:p>
          <a:endParaRPr lang="en-US"/>
        </a:p>
      </dgm:t>
    </dgm:pt>
    <dgm:pt modelId="{A68DF786-D63A-44EA-A3DF-BA9582912261}" type="sibTrans" cxnId="{5B09569C-5B31-40D8-8956-376999B00F6D}">
      <dgm:prSet/>
      <dgm:spPr/>
      <dgm:t>
        <a:bodyPr/>
        <a:lstStyle/>
        <a:p>
          <a:endParaRPr lang="en-US"/>
        </a:p>
      </dgm:t>
    </dgm:pt>
    <dgm:pt modelId="{B97B97D2-67B9-4B10-A87E-D80E3F6A8D84}" type="pres">
      <dgm:prSet presAssocID="{BDEB31AB-612C-4646-AB93-73C9F698E00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238079-09A2-403A-8855-6CAE2EEE866B}" type="pres">
      <dgm:prSet presAssocID="{83A12E4A-0672-4FF1-8E0E-2259C11E50DC}" presName="comp" presStyleCnt="0"/>
      <dgm:spPr/>
    </dgm:pt>
    <dgm:pt modelId="{E4CC1DEB-1C3B-46E5-9FA9-D7BB09E73352}" type="pres">
      <dgm:prSet presAssocID="{83A12E4A-0672-4FF1-8E0E-2259C11E50DC}" presName="box" presStyleLbl="node1" presStyleIdx="0" presStyleCnt="6" custLinFactNeighborX="1389"/>
      <dgm:spPr/>
      <dgm:t>
        <a:bodyPr/>
        <a:lstStyle/>
        <a:p>
          <a:endParaRPr lang="en-US"/>
        </a:p>
      </dgm:t>
    </dgm:pt>
    <dgm:pt modelId="{7C4BC42A-6A1D-4A73-915E-BA63E934AFAA}" type="pres">
      <dgm:prSet presAssocID="{83A12E4A-0672-4FF1-8E0E-2259C11E50DC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4A5396-A298-452A-8BFD-609A054C8E16}" type="pres">
      <dgm:prSet presAssocID="{83A12E4A-0672-4FF1-8E0E-2259C11E50D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C52E2-E52D-4EAE-9C0D-18FC2A69ABD1}" type="pres">
      <dgm:prSet presAssocID="{5A9A3CC1-9BB9-4E36-8F07-F5786AC28E55}" presName="spacer" presStyleCnt="0"/>
      <dgm:spPr/>
    </dgm:pt>
    <dgm:pt modelId="{652F24EF-9F14-41F3-80A1-7963D0CD5621}" type="pres">
      <dgm:prSet presAssocID="{7AD946FB-662C-4153-9BFA-495941456F82}" presName="comp" presStyleCnt="0"/>
      <dgm:spPr/>
    </dgm:pt>
    <dgm:pt modelId="{284D27B5-DD79-41C6-BB12-80843C045451}" type="pres">
      <dgm:prSet presAssocID="{7AD946FB-662C-4153-9BFA-495941456F82}" presName="box" presStyleLbl="node1" presStyleIdx="1" presStyleCnt="6"/>
      <dgm:spPr/>
      <dgm:t>
        <a:bodyPr/>
        <a:lstStyle/>
        <a:p>
          <a:endParaRPr lang="en-US"/>
        </a:p>
      </dgm:t>
    </dgm:pt>
    <dgm:pt modelId="{BA2142FD-52AB-48FC-9930-6225F78AAF00}" type="pres">
      <dgm:prSet presAssocID="{7AD946FB-662C-4153-9BFA-495941456F82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E40AEC-3517-4BF8-B18D-64CBCECC26DA}" type="pres">
      <dgm:prSet presAssocID="{7AD946FB-662C-4153-9BFA-495941456F82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8022C-395F-42F5-95C6-ACEEA8677E62}" type="pres">
      <dgm:prSet presAssocID="{3E644229-435F-4907-8BD3-F909835CC39B}" presName="spacer" presStyleCnt="0"/>
      <dgm:spPr/>
    </dgm:pt>
    <dgm:pt modelId="{EF34A385-FEF4-4BEB-9921-6C169D87ABD5}" type="pres">
      <dgm:prSet presAssocID="{08DD4D1C-BDD5-40FB-A699-0CE188A0C5B4}" presName="comp" presStyleCnt="0"/>
      <dgm:spPr/>
    </dgm:pt>
    <dgm:pt modelId="{26A7346F-20F6-46D7-A705-56904AD0AFCA}" type="pres">
      <dgm:prSet presAssocID="{08DD4D1C-BDD5-40FB-A699-0CE188A0C5B4}" presName="box" presStyleLbl="node1" presStyleIdx="2" presStyleCnt="6"/>
      <dgm:spPr/>
      <dgm:t>
        <a:bodyPr/>
        <a:lstStyle/>
        <a:p>
          <a:endParaRPr lang="en-US"/>
        </a:p>
      </dgm:t>
    </dgm:pt>
    <dgm:pt modelId="{004B3E52-45D0-43D4-9B17-9480638AAA9B}" type="pres">
      <dgm:prSet presAssocID="{08DD4D1C-BDD5-40FB-A699-0CE188A0C5B4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DE83507-0F4E-47BB-B968-DC088058D227}" type="pres">
      <dgm:prSet presAssocID="{08DD4D1C-BDD5-40FB-A699-0CE188A0C5B4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4E26E-75B7-44B1-9882-96647810EC48}" type="pres">
      <dgm:prSet presAssocID="{AEC3E982-A50B-4DE0-A7CB-23A0AACDC40F}" presName="spacer" presStyleCnt="0"/>
      <dgm:spPr/>
    </dgm:pt>
    <dgm:pt modelId="{9C1B1AE0-0BE7-4BED-914A-CC4B96760653}" type="pres">
      <dgm:prSet presAssocID="{C7DFFBC0-CFA3-4740-84DB-1F2364D08FCB}" presName="comp" presStyleCnt="0"/>
      <dgm:spPr/>
    </dgm:pt>
    <dgm:pt modelId="{9C514B40-19EE-49CC-8CC7-84CD5640FACF}" type="pres">
      <dgm:prSet presAssocID="{C7DFFBC0-CFA3-4740-84DB-1F2364D08FCB}" presName="box" presStyleLbl="node1" presStyleIdx="3" presStyleCnt="6"/>
      <dgm:spPr/>
      <dgm:t>
        <a:bodyPr/>
        <a:lstStyle/>
        <a:p>
          <a:endParaRPr lang="en-US"/>
        </a:p>
      </dgm:t>
    </dgm:pt>
    <dgm:pt modelId="{5AA79C5F-E54B-4635-BBF5-2ED7CD65325A}" type="pres">
      <dgm:prSet presAssocID="{C7DFFBC0-CFA3-4740-84DB-1F2364D08FCB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FBC6190-3AF7-47B6-8610-86152034FF68}" type="pres">
      <dgm:prSet presAssocID="{C7DFFBC0-CFA3-4740-84DB-1F2364D08FCB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06943-27F7-4DA1-99C3-563EBCF3E359}" type="pres">
      <dgm:prSet presAssocID="{880FAA01-56AD-4BAF-9B17-8CB28C69D6B4}" presName="spacer" presStyleCnt="0"/>
      <dgm:spPr/>
    </dgm:pt>
    <dgm:pt modelId="{776389A6-78D4-48F4-A996-8FFD76A59F0F}" type="pres">
      <dgm:prSet presAssocID="{AF5297B0-74A5-4D1F-84D8-C454A945BC1B}" presName="comp" presStyleCnt="0"/>
      <dgm:spPr/>
    </dgm:pt>
    <dgm:pt modelId="{E75C8EFA-021C-4082-9E25-4DF28DDFD7E6}" type="pres">
      <dgm:prSet presAssocID="{AF5297B0-74A5-4D1F-84D8-C454A945BC1B}" presName="box" presStyleLbl="node1" presStyleIdx="4" presStyleCnt="6"/>
      <dgm:spPr/>
      <dgm:t>
        <a:bodyPr/>
        <a:lstStyle/>
        <a:p>
          <a:endParaRPr lang="en-US"/>
        </a:p>
      </dgm:t>
    </dgm:pt>
    <dgm:pt modelId="{C56D5DB3-82C6-4CC2-9E52-4AB23B251194}" type="pres">
      <dgm:prSet presAssocID="{AF5297B0-74A5-4D1F-84D8-C454A945BC1B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B762F81-CE0D-46BF-91B5-681A542C72BD}" type="pres">
      <dgm:prSet presAssocID="{AF5297B0-74A5-4D1F-84D8-C454A945BC1B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C466F-E6A9-4B5D-A5FF-2C692BC1202E}" type="pres">
      <dgm:prSet presAssocID="{2C8E2010-4915-4EAB-969F-CB47FA756528}" presName="spacer" presStyleCnt="0"/>
      <dgm:spPr/>
    </dgm:pt>
    <dgm:pt modelId="{442907EB-8A8C-4F8E-B2A9-47F457F98AB9}" type="pres">
      <dgm:prSet presAssocID="{17DCAA2D-F831-43CA-8DB4-76654077C96B}" presName="comp" presStyleCnt="0"/>
      <dgm:spPr/>
    </dgm:pt>
    <dgm:pt modelId="{3E55460B-9692-4BED-BDC3-C166461D38AE}" type="pres">
      <dgm:prSet presAssocID="{17DCAA2D-F831-43CA-8DB4-76654077C96B}" presName="box" presStyleLbl="node1" presStyleIdx="5" presStyleCnt="6"/>
      <dgm:spPr/>
      <dgm:t>
        <a:bodyPr/>
        <a:lstStyle/>
        <a:p>
          <a:endParaRPr lang="en-US"/>
        </a:p>
      </dgm:t>
    </dgm:pt>
    <dgm:pt modelId="{C8EAF465-5024-4356-9910-6B1D7ACAE210}" type="pres">
      <dgm:prSet presAssocID="{17DCAA2D-F831-43CA-8DB4-76654077C96B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295284E1-6807-45B3-AF80-C0FEEE66B1AC}" type="pres">
      <dgm:prSet presAssocID="{17DCAA2D-F831-43CA-8DB4-76654077C96B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9E16E9-4437-4209-8A2C-3962584B694D}" type="presOf" srcId="{83A12E4A-0672-4FF1-8E0E-2259C11E50DC}" destId="{7B4A5396-A298-452A-8BFD-609A054C8E16}" srcOrd="1" destOrd="0" presId="urn:microsoft.com/office/officeart/2005/8/layout/vList4"/>
    <dgm:cxn modelId="{C3760B9D-8F7D-4B11-87EA-3C5FF5EF6F40}" type="presOf" srcId="{BDEB31AB-612C-4646-AB93-73C9F698E006}" destId="{B97B97D2-67B9-4B10-A87E-D80E3F6A8D84}" srcOrd="0" destOrd="0" presId="urn:microsoft.com/office/officeart/2005/8/layout/vList4"/>
    <dgm:cxn modelId="{91E81F29-8BF1-47D3-BBCA-B6A4A927A49C}" type="presOf" srcId="{AF5297B0-74A5-4D1F-84D8-C454A945BC1B}" destId="{E75C8EFA-021C-4082-9E25-4DF28DDFD7E6}" srcOrd="0" destOrd="0" presId="urn:microsoft.com/office/officeart/2005/8/layout/vList4"/>
    <dgm:cxn modelId="{B04AC6AC-01EE-4278-AF96-227DB06EB3EB}" srcId="{BDEB31AB-612C-4646-AB93-73C9F698E006}" destId="{C7DFFBC0-CFA3-4740-84DB-1F2364D08FCB}" srcOrd="3" destOrd="0" parTransId="{E22B0B5E-0901-4825-B048-0CC7417B26DE}" sibTransId="{880FAA01-56AD-4BAF-9B17-8CB28C69D6B4}"/>
    <dgm:cxn modelId="{9EFA299E-E162-4A09-BD30-51BA13AA60EA}" type="presOf" srcId="{7AD946FB-662C-4153-9BFA-495941456F82}" destId="{284D27B5-DD79-41C6-BB12-80843C045451}" srcOrd="0" destOrd="0" presId="urn:microsoft.com/office/officeart/2005/8/layout/vList4"/>
    <dgm:cxn modelId="{670FEFCA-6396-4BC5-A082-DEA626D76DD6}" srcId="{BDEB31AB-612C-4646-AB93-73C9F698E006}" destId="{AF5297B0-74A5-4D1F-84D8-C454A945BC1B}" srcOrd="4" destOrd="0" parTransId="{6F5C0B41-3622-4E3B-AA0E-6DCE2823DF02}" sibTransId="{2C8E2010-4915-4EAB-969F-CB47FA756528}"/>
    <dgm:cxn modelId="{C98F6288-4BDB-4E92-8C14-1FA13CE2A2BE}" srcId="{BDEB31AB-612C-4646-AB93-73C9F698E006}" destId="{83A12E4A-0672-4FF1-8E0E-2259C11E50DC}" srcOrd="0" destOrd="0" parTransId="{433A5AC0-7CE3-45CB-8A9F-C95308BD6E86}" sibTransId="{5A9A3CC1-9BB9-4E36-8F07-F5786AC28E55}"/>
    <dgm:cxn modelId="{2AB3AF93-5B2F-4602-AF03-E9DB81D3EFAB}" type="presOf" srcId="{C7DFFBC0-CFA3-4740-84DB-1F2364D08FCB}" destId="{9C514B40-19EE-49CC-8CC7-84CD5640FACF}" srcOrd="0" destOrd="0" presId="urn:microsoft.com/office/officeart/2005/8/layout/vList4"/>
    <dgm:cxn modelId="{CA301CD2-4066-4C61-8DE1-4B9DE245209F}" type="presOf" srcId="{17DCAA2D-F831-43CA-8DB4-76654077C96B}" destId="{3E55460B-9692-4BED-BDC3-C166461D38AE}" srcOrd="0" destOrd="0" presId="urn:microsoft.com/office/officeart/2005/8/layout/vList4"/>
    <dgm:cxn modelId="{D6D2C05C-5457-4BAC-BAA2-25CD61EF6AAA}" type="presOf" srcId="{7AD946FB-662C-4153-9BFA-495941456F82}" destId="{11E40AEC-3517-4BF8-B18D-64CBCECC26DA}" srcOrd="1" destOrd="0" presId="urn:microsoft.com/office/officeart/2005/8/layout/vList4"/>
    <dgm:cxn modelId="{85743FD8-DB83-4FB0-84B8-365651B650CA}" type="presOf" srcId="{83A12E4A-0672-4FF1-8E0E-2259C11E50DC}" destId="{E4CC1DEB-1C3B-46E5-9FA9-D7BB09E73352}" srcOrd="0" destOrd="0" presId="urn:microsoft.com/office/officeart/2005/8/layout/vList4"/>
    <dgm:cxn modelId="{33F26C76-83B5-4586-BCDB-05B78BFD8458}" type="presOf" srcId="{08DD4D1C-BDD5-40FB-A699-0CE188A0C5B4}" destId="{0DE83507-0F4E-47BB-B968-DC088058D227}" srcOrd="1" destOrd="0" presId="urn:microsoft.com/office/officeart/2005/8/layout/vList4"/>
    <dgm:cxn modelId="{DB82393F-D168-49B7-B807-56E99966B70A}" srcId="{BDEB31AB-612C-4646-AB93-73C9F698E006}" destId="{08DD4D1C-BDD5-40FB-A699-0CE188A0C5B4}" srcOrd="2" destOrd="0" parTransId="{3BC0A595-EAE1-4240-8F1B-0B83B7C42076}" sibTransId="{AEC3E982-A50B-4DE0-A7CB-23A0AACDC40F}"/>
    <dgm:cxn modelId="{0DF728AA-480F-425F-B8DF-E3EB5B8EEA19}" srcId="{BDEB31AB-612C-4646-AB93-73C9F698E006}" destId="{7AD946FB-662C-4153-9BFA-495941456F82}" srcOrd="1" destOrd="0" parTransId="{EF2A21BD-FB38-44FC-8DD4-203F34862780}" sibTransId="{3E644229-435F-4907-8BD3-F909835CC39B}"/>
    <dgm:cxn modelId="{46CD8129-D7AF-438D-AB6A-B423591D0EAC}" type="presOf" srcId="{08DD4D1C-BDD5-40FB-A699-0CE188A0C5B4}" destId="{26A7346F-20F6-46D7-A705-56904AD0AFCA}" srcOrd="0" destOrd="0" presId="urn:microsoft.com/office/officeart/2005/8/layout/vList4"/>
    <dgm:cxn modelId="{5B09569C-5B31-40D8-8956-376999B00F6D}" srcId="{BDEB31AB-612C-4646-AB93-73C9F698E006}" destId="{17DCAA2D-F831-43CA-8DB4-76654077C96B}" srcOrd="5" destOrd="0" parTransId="{DD95C4F9-650D-4046-BF61-A6F9E94F36BB}" sibTransId="{A68DF786-D63A-44EA-A3DF-BA9582912261}"/>
    <dgm:cxn modelId="{F1E0F758-0DB8-44AE-B751-2C36990B3E2D}" type="presOf" srcId="{AF5297B0-74A5-4D1F-84D8-C454A945BC1B}" destId="{BB762F81-CE0D-46BF-91B5-681A542C72BD}" srcOrd="1" destOrd="0" presId="urn:microsoft.com/office/officeart/2005/8/layout/vList4"/>
    <dgm:cxn modelId="{6ECDA86F-30FF-4467-A9DE-94724EA46EF7}" type="presOf" srcId="{17DCAA2D-F831-43CA-8DB4-76654077C96B}" destId="{295284E1-6807-45B3-AF80-C0FEEE66B1AC}" srcOrd="1" destOrd="0" presId="urn:microsoft.com/office/officeart/2005/8/layout/vList4"/>
    <dgm:cxn modelId="{3A3B7CCE-88C7-4A4A-B11E-FC9DE9A6A78D}" type="presOf" srcId="{C7DFFBC0-CFA3-4740-84DB-1F2364D08FCB}" destId="{7FBC6190-3AF7-47B6-8610-86152034FF68}" srcOrd="1" destOrd="0" presId="urn:microsoft.com/office/officeart/2005/8/layout/vList4"/>
    <dgm:cxn modelId="{B26553D1-F631-4B8F-AAA7-C1B7D5A3B5AF}" type="presParOf" srcId="{B97B97D2-67B9-4B10-A87E-D80E3F6A8D84}" destId="{A3238079-09A2-403A-8855-6CAE2EEE866B}" srcOrd="0" destOrd="0" presId="urn:microsoft.com/office/officeart/2005/8/layout/vList4"/>
    <dgm:cxn modelId="{4C6FD517-D852-4D14-B9A8-3327573E0314}" type="presParOf" srcId="{A3238079-09A2-403A-8855-6CAE2EEE866B}" destId="{E4CC1DEB-1C3B-46E5-9FA9-D7BB09E73352}" srcOrd="0" destOrd="0" presId="urn:microsoft.com/office/officeart/2005/8/layout/vList4"/>
    <dgm:cxn modelId="{F8D5AF83-2142-4542-A229-E0313A4570BA}" type="presParOf" srcId="{A3238079-09A2-403A-8855-6CAE2EEE866B}" destId="{7C4BC42A-6A1D-4A73-915E-BA63E934AFAA}" srcOrd="1" destOrd="0" presId="urn:microsoft.com/office/officeart/2005/8/layout/vList4"/>
    <dgm:cxn modelId="{BE89D0C6-948A-48D6-A875-9F27EBC57742}" type="presParOf" srcId="{A3238079-09A2-403A-8855-6CAE2EEE866B}" destId="{7B4A5396-A298-452A-8BFD-609A054C8E16}" srcOrd="2" destOrd="0" presId="urn:microsoft.com/office/officeart/2005/8/layout/vList4"/>
    <dgm:cxn modelId="{7938556C-3D4A-4FA8-8DCF-5E4FEE421A21}" type="presParOf" srcId="{B97B97D2-67B9-4B10-A87E-D80E3F6A8D84}" destId="{AF0C52E2-E52D-4EAE-9C0D-18FC2A69ABD1}" srcOrd="1" destOrd="0" presId="urn:microsoft.com/office/officeart/2005/8/layout/vList4"/>
    <dgm:cxn modelId="{D7F2A803-8645-4040-9A2B-124F94442997}" type="presParOf" srcId="{B97B97D2-67B9-4B10-A87E-D80E3F6A8D84}" destId="{652F24EF-9F14-41F3-80A1-7963D0CD5621}" srcOrd="2" destOrd="0" presId="urn:microsoft.com/office/officeart/2005/8/layout/vList4"/>
    <dgm:cxn modelId="{CCC5B32D-D765-4595-A680-21574F022F3D}" type="presParOf" srcId="{652F24EF-9F14-41F3-80A1-7963D0CD5621}" destId="{284D27B5-DD79-41C6-BB12-80843C045451}" srcOrd="0" destOrd="0" presId="urn:microsoft.com/office/officeart/2005/8/layout/vList4"/>
    <dgm:cxn modelId="{985D6202-53C1-4C80-9DED-AC1F9E1789E9}" type="presParOf" srcId="{652F24EF-9F14-41F3-80A1-7963D0CD5621}" destId="{BA2142FD-52AB-48FC-9930-6225F78AAF00}" srcOrd="1" destOrd="0" presId="urn:microsoft.com/office/officeart/2005/8/layout/vList4"/>
    <dgm:cxn modelId="{52A671F8-4149-4067-A6C5-CC1125AD04C9}" type="presParOf" srcId="{652F24EF-9F14-41F3-80A1-7963D0CD5621}" destId="{11E40AEC-3517-4BF8-B18D-64CBCECC26DA}" srcOrd="2" destOrd="0" presId="urn:microsoft.com/office/officeart/2005/8/layout/vList4"/>
    <dgm:cxn modelId="{ECF15C8D-6704-4D66-BC1D-FE03178471F7}" type="presParOf" srcId="{B97B97D2-67B9-4B10-A87E-D80E3F6A8D84}" destId="{D7B8022C-395F-42F5-95C6-ACEEA8677E62}" srcOrd="3" destOrd="0" presId="urn:microsoft.com/office/officeart/2005/8/layout/vList4"/>
    <dgm:cxn modelId="{038715EB-56CB-42F9-A0F0-E48F72AE503D}" type="presParOf" srcId="{B97B97D2-67B9-4B10-A87E-D80E3F6A8D84}" destId="{EF34A385-FEF4-4BEB-9921-6C169D87ABD5}" srcOrd="4" destOrd="0" presId="urn:microsoft.com/office/officeart/2005/8/layout/vList4"/>
    <dgm:cxn modelId="{12E3329C-B9F6-4F02-A476-54CDDDE08213}" type="presParOf" srcId="{EF34A385-FEF4-4BEB-9921-6C169D87ABD5}" destId="{26A7346F-20F6-46D7-A705-56904AD0AFCA}" srcOrd="0" destOrd="0" presId="urn:microsoft.com/office/officeart/2005/8/layout/vList4"/>
    <dgm:cxn modelId="{92100823-091F-4AA2-A340-233974FF9D9A}" type="presParOf" srcId="{EF34A385-FEF4-4BEB-9921-6C169D87ABD5}" destId="{004B3E52-45D0-43D4-9B17-9480638AAA9B}" srcOrd="1" destOrd="0" presId="urn:microsoft.com/office/officeart/2005/8/layout/vList4"/>
    <dgm:cxn modelId="{594D8BC1-22C7-4B19-B131-1EACA85F5AB5}" type="presParOf" srcId="{EF34A385-FEF4-4BEB-9921-6C169D87ABD5}" destId="{0DE83507-0F4E-47BB-B968-DC088058D227}" srcOrd="2" destOrd="0" presId="urn:microsoft.com/office/officeart/2005/8/layout/vList4"/>
    <dgm:cxn modelId="{8A3B7F75-6801-44A7-B52E-2335F3E99964}" type="presParOf" srcId="{B97B97D2-67B9-4B10-A87E-D80E3F6A8D84}" destId="{4964E26E-75B7-44B1-9882-96647810EC48}" srcOrd="5" destOrd="0" presId="urn:microsoft.com/office/officeart/2005/8/layout/vList4"/>
    <dgm:cxn modelId="{EB22A92E-9FC6-4DFE-A24E-AD537851A67F}" type="presParOf" srcId="{B97B97D2-67B9-4B10-A87E-D80E3F6A8D84}" destId="{9C1B1AE0-0BE7-4BED-914A-CC4B96760653}" srcOrd="6" destOrd="0" presId="urn:microsoft.com/office/officeart/2005/8/layout/vList4"/>
    <dgm:cxn modelId="{F8E8D8AE-8F24-4B59-8352-3803D5BEE905}" type="presParOf" srcId="{9C1B1AE0-0BE7-4BED-914A-CC4B96760653}" destId="{9C514B40-19EE-49CC-8CC7-84CD5640FACF}" srcOrd="0" destOrd="0" presId="urn:microsoft.com/office/officeart/2005/8/layout/vList4"/>
    <dgm:cxn modelId="{EF4437B5-CCCE-4381-BC4B-9FCFD84B26E2}" type="presParOf" srcId="{9C1B1AE0-0BE7-4BED-914A-CC4B96760653}" destId="{5AA79C5F-E54B-4635-BBF5-2ED7CD65325A}" srcOrd="1" destOrd="0" presId="urn:microsoft.com/office/officeart/2005/8/layout/vList4"/>
    <dgm:cxn modelId="{C939B71F-904B-4ACA-9756-0DC193DF55D6}" type="presParOf" srcId="{9C1B1AE0-0BE7-4BED-914A-CC4B96760653}" destId="{7FBC6190-3AF7-47B6-8610-86152034FF68}" srcOrd="2" destOrd="0" presId="urn:microsoft.com/office/officeart/2005/8/layout/vList4"/>
    <dgm:cxn modelId="{3D43FABB-2680-4098-9396-B9F623AC5866}" type="presParOf" srcId="{B97B97D2-67B9-4B10-A87E-D80E3F6A8D84}" destId="{3D006943-27F7-4DA1-99C3-563EBCF3E359}" srcOrd="7" destOrd="0" presId="urn:microsoft.com/office/officeart/2005/8/layout/vList4"/>
    <dgm:cxn modelId="{B6C46965-BBE6-4842-9ADB-C54E408EE52B}" type="presParOf" srcId="{B97B97D2-67B9-4B10-A87E-D80E3F6A8D84}" destId="{776389A6-78D4-48F4-A996-8FFD76A59F0F}" srcOrd="8" destOrd="0" presId="urn:microsoft.com/office/officeart/2005/8/layout/vList4"/>
    <dgm:cxn modelId="{F79E5631-19DB-4518-ADD3-D46976DF58B6}" type="presParOf" srcId="{776389A6-78D4-48F4-A996-8FFD76A59F0F}" destId="{E75C8EFA-021C-4082-9E25-4DF28DDFD7E6}" srcOrd="0" destOrd="0" presId="urn:microsoft.com/office/officeart/2005/8/layout/vList4"/>
    <dgm:cxn modelId="{415936D3-00C9-40A7-9399-926340ABE440}" type="presParOf" srcId="{776389A6-78D4-48F4-A996-8FFD76A59F0F}" destId="{C56D5DB3-82C6-4CC2-9E52-4AB23B251194}" srcOrd="1" destOrd="0" presId="urn:microsoft.com/office/officeart/2005/8/layout/vList4"/>
    <dgm:cxn modelId="{53BE96AF-2C57-4EB7-B301-86228BE887C9}" type="presParOf" srcId="{776389A6-78D4-48F4-A996-8FFD76A59F0F}" destId="{BB762F81-CE0D-46BF-91B5-681A542C72BD}" srcOrd="2" destOrd="0" presId="urn:microsoft.com/office/officeart/2005/8/layout/vList4"/>
    <dgm:cxn modelId="{2CAF4190-F5E7-48FC-A596-4971AD9D90A1}" type="presParOf" srcId="{B97B97D2-67B9-4B10-A87E-D80E3F6A8D84}" destId="{DF1C466F-E6A9-4B5D-A5FF-2C692BC1202E}" srcOrd="9" destOrd="0" presId="urn:microsoft.com/office/officeart/2005/8/layout/vList4"/>
    <dgm:cxn modelId="{BC4509BC-8209-4C01-83F4-8D98C255A1A4}" type="presParOf" srcId="{B97B97D2-67B9-4B10-A87E-D80E3F6A8D84}" destId="{442907EB-8A8C-4F8E-B2A9-47F457F98AB9}" srcOrd="10" destOrd="0" presId="urn:microsoft.com/office/officeart/2005/8/layout/vList4"/>
    <dgm:cxn modelId="{7944AED9-BA63-4A1D-91A3-696114D9779B}" type="presParOf" srcId="{442907EB-8A8C-4F8E-B2A9-47F457F98AB9}" destId="{3E55460B-9692-4BED-BDC3-C166461D38AE}" srcOrd="0" destOrd="0" presId="urn:microsoft.com/office/officeart/2005/8/layout/vList4"/>
    <dgm:cxn modelId="{A3B51DC0-1833-4981-8348-45C8ACC34F7C}" type="presParOf" srcId="{442907EB-8A8C-4F8E-B2A9-47F457F98AB9}" destId="{C8EAF465-5024-4356-9910-6B1D7ACAE210}" srcOrd="1" destOrd="0" presId="urn:microsoft.com/office/officeart/2005/8/layout/vList4"/>
    <dgm:cxn modelId="{5AA98731-54C1-420A-8537-3351773D1A9D}" type="presParOf" srcId="{442907EB-8A8C-4F8E-B2A9-47F457F98AB9}" destId="{295284E1-6807-45B3-AF80-C0FEEE66B1A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1F6385-E669-49DE-A8BA-FF1986C19E7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6C0429-0773-42BE-A532-07E3E0F14956}">
      <dgm:prSet phldrT="[Text]"/>
      <dgm:spPr>
        <a:ln w="50800">
          <a:solidFill>
            <a:srgbClr val="C00000"/>
          </a:solidFill>
        </a:ln>
      </dgm:spPr>
      <dgm:t>
        <a:bodyPr/>
        <a:lstStyle/>
        <a:p>
          <a:r>
            <a:rPr lang="en-US" b="1" baseline="0" dirty="0" smtClean="0">
              <a:latin typeface="Arial" pitchFamily="34" charset="0"/>
            </a:rPr>
            <a:t>METHODS</a:t>
          </a:r>
          <a:endParaRPr lang="en-US" b="1" baseline="0" dirty="0">
            <a:latin typeface="Arial" pitchFamily="34" charset="0"/>
          </a:endParaRPr>
        </a:p>
      </dgm:t>
    </dgm:pt>
    <dgm:pt modelId="{E8AAD319-2B7E-4982-85A6-C4490074689B}" type="parTrans" cxnId="{22F13B0D-4B77-4163-9744-4810B5449AAF}">
      <dgm:prSet/>
      <dgm:spPr/>
      <dgm:t>
        <a:bodyPr/>
        <a:lstStyle/>
        <a:p>
          <a:endParaRPr lang="en-US"/>
        </a:p>
      </dgm:t>
    </dgm:pt>
    <dgm:pt modelId="{BEA68341-BC0D-4FEF-946F-A0431CD46663}" type="sibTrans" cxnId="{22F13B0D-4B77-4163-9744-4810B5449AAF}">
      <dgm:prSet/>
      <dgm:spPr/>
      <dgm:t>
        <a:bodyPr/>
        <a:lstStyle/>
        <a:p>
          <a:endParaRPr lang="en-US"/>
        </a:p>
      </dgm:t>
    </dgm:pt>
    <dgm:pt modelId="{AE77F926-8E9A-4315-8F21-171C8432F688}">
      <dgm:prSet phldrT="[Text]"/>
      <dgm:spPr/>
      <dgm:t>
        <a:bodyPr/>
        <a:lstStyle/>
        <a:p>
          <a:r>
            <a:rPr lang="en-US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This is the project design, what you plan to do</a:t>
          </a:r>
          <a:endParaRPr lang="en-US" dirty="0"/>
        </a:p>
      </dgm:t>
    </dgm:pt>
    <dgm:pt modelId="{51444C99-FB92-4685-AD94-9BA5321B4A2C}" type="parTrans" cxnId="{8480D713-1624-453E-B018-1D224FE600DB}">
      <dgm:prSet/>
      <dgm:spPr/>
      <dgm:t>
        <a:bodyPr/>
        <a:lstStyle/>
        <a:p>
          <a:endParaRPr lang="en-US"/>
        </a:p>
      </dgm:t>
    </dgm:pt>
    <dgm:pt modelId="{50439BC5-1831-4241-A4BF-8CCFBE3356B6}" type="sibTrans" cxnId="{8480D713-1624-453E-B018-1D224FE600DB}">
      <dgm:prSet/>
      <dgm:spPr/>
      <dgm:t>
        <a:bodyPr/>
        <a:lstStyle/>
        <a:p>
          <a:endParaRPr lang="en-US"/>
        </a:p>
      </dgm:t>
    </dgm:pt>
    <dgm:pt modelId="{95F72FAC-C918-4EF7-9C19-4F8DD5081BB5}">
      <dgm:prSet phldrT="[Text]"/>
      <dgm:spPr/>
      <dgm:t>
        <a:bodyPr/>
        <a:lstStyle/>
        <a:p>
          <a:r>
            <a:rPr lang="en-US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Define who will be responsible for each activity</a:t>
          </a:r>
          <a:endParaRPr lang="en-US" dirty="0"/>
        </a:p>
      </dgm:t>
    </dgm:pt>
    <dgm:pt modelId="{4E9C0A87-E67E-4A0F-8282-B51A07C9B63B}" type="parTrans" cxnId="{55DE9C7F-3076-4DED-BD82-1CC86CA6E67F}">
      <dgm:prSet/>
      <dgm:spPr/>
      <dgm:t>
        <a:bodyPr/>
        <a:lstStyle/>
        <a:p>
          <a:endParaRPr lang="en-US"/>
        </a:p>
      </dgm:t>
    </dgm:pt>
    <dgm:pt modelId="{B2BE2FC4-6DD6-4CD0-9556-FF3196EE03A4}" type="sibTrans" cxnId="{55DE9C7F-3076-4DED-BD82-1CC86CA6E67F}">
      <dgm:prSet/>
      <dgm:spPr/>
      <dgm:t>
        <a:bodyPr/>
        <a:lstStyle/>
        <a:p>
          <a:endParaRPr lang="en-US"/>
        </a:p>
      </dgm:t>
    </dgm:pt>
    <dgm:pt modelId="{93B40881-2468-4BAB-AE0B-3DEB9953F274}">
      <dgm:prSet phldrT="[Text]"/>
      <dgm:spPr/>
      <dgm:t>
        <a:bodyPr/>
        <a:lstStyle/>
        <a:p>
          <a:r>
            <a:rPr lang="en-US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Give a timeline</a:t>
          </a:r>
          <a:endParaRPr lang="en-US" dirty="0"/>
        </a:p>
      </dgm:t>
    </dgm:pt>
    <dgm:pt modelId="{B3857023-BF74-4093-B0D0-06BFBB31397A}" type="parTrans" cxnId="{D1B6113B-7F19-4D44-B5CA-639CCC5EE706}">
      <dgm:prSet/>
      <dgm:spPr/>
      <dgm:t>
        <a:bodyPr/>
        <a:lstStyle/>
        <a:p>
          <a:endParaRPr lang="en-US"/>
        </a:p>
      </dgm:t>
    </dgm:pt>
    <dgm:pt modelId="{07591B72-A990-4DB7-8D2D-838CF16F6AEA}" type="sibTrans" cxnId="{D1B6113B-7F19-4D44-B5CA-639CCC5EE706}">
      <dgm:prSet/>
      <dgm:spPr/>
      <dgm:t>
        <a:bodyPr/>
        <a:lstStyle/>
        <a:p>
          <a:endParaRPr lang="en-US"/>
        </a:p>
      </dgm:t>
    </dgm:pt>
    <dgm:pt modelId="{3C29C0B3-E92E-4BFE-B2D1-BB74A38C7134}">
      <dgm:prSet phldrT="[Text]"/>
      <dgm:spPr/>
      <dgm:t>
        <a:bodyPr/>
        <a:lstStyle/>
        <a:p>
          <a:r>
            <a:rPr lang="en-US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Provide a rationale, or why it best to be done in the way you propose</a:t>
          </a:r>
          <a:endParaRPr lang="en-US" dirty="0"/>
        </a:p>
      </dgm:t>
    </dgm:pt>
    <dgm:pt modelId="{35B31C8C-BDBD-456F-87D6-28F33EFBB9E8}" type="parTrans" cxnId="{37675FAA-0327-4C8F-8E84-4B4FA327F5D7}">
      <dgm:prSet/>
      <dgm:spPr/>
      <dgm:t>
        <a:bodyPr/>
        <a:lstStyle/>
        <a:p>
          <a:endParaRPr lang="en-US"/>
        </a:p>
      </dgm:t>
    </dgm:pt>
    <dgm:pt modelId="{5C794470-D1AA-432C-8D62-28267389AFEA}" type="sibTrans" cxnId="{37675FAA-0327-4C8F-8E84-4B4FA327F5D7}">
      <dgm:prSet/>
      <dgm:spPr/>
      <dgm:t>
        <a:bodyPr/>
        <a:lstStyle/>
        <a:p>
          <a:endParaRPr lang="en-US"/>
        </a:p>
      </dgm:t>
    </dgm:pt>
    <dgm:pt modelId="{0EA64B35-A657-456F-B576-4F4ACA23E774}">
      <dgm:prSet phldrT="[Text]"/>
      <dgm:spPr/>
      <dgm:t>
        <a:bodyPr/>
        <a:lstStyle/>
        <a:p>
          <a:endParaRPr lang="en-US" dirty="0"/>
        </a:p>
      </dgm:t>
    </dgm:pt>
    <dgm:pt modelId="{3C2D29F0-82B5-421D-BF54-535065BD4803}" type="parTrans" cxnId="{99666DF2-78A7-4550-817A-848F3DB2E210}">
      <dgm:prSet/>
      <dgm:spPr/>
      <dgm:t>
        <a:bodyPr/>
        <a:lstStyle/>
        <a:p>
          <a:endParaRPr lang="en-US"/>
        </a:p>
      </dgm:t>
    </dgm:pt>
    <dgm:pt modelId="{9F5BEAE5-EAA0-4B52-996E-BF39CBAE8295}" type="sibTrans" cxnId="{99666DF2-78A7-4550-817A-848F3DB2E210}">
      <dgm:prSet/>
      <dgm:spPr/>
      <dgm:t>
        <a:bodyPr/>
        <a:lstStyle/>
        <a:p>
          <a:endParaRPr lang="en-US"/>
        </a:p>
      </dgm:t>
    </dgm:pt>
    <dgm:pt modelId="{51A284A5-B4BC-4557-B2E6-E53F96600E37}" type="pres">
      <dgm:prSet presAssocID="{341F6385-E669-49DE-A8BA-FF1986C19E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F55A3F-36BA-43F5-A16E-A0D9EA97C625}" type="pres">
      <dgm:prSet presAssocID="{DF6C0429-0773-42BE-A532-07E3E0F14956}" presName="centerShape" presStyleLbl="node0" presStyleIdx="0" presStyleCnt="1"/>
      <dgm:spPr/>
      <dgm:t>
        <a:bodyPr/>
        <a:lstStyle/>
        <a:p>
          <a:endParaRPr lang="en-US"/>
        </a:p>
      </dgm:t>
    </dgm:pt>
    <dgm:pt modelId="{3DFCEC96-A138-49BE-AF78-09A5F5ACC9CB}" type="pres">
      <dgm:prSet presAssocID="{51444C99-FB92-4685-AD94-9BA5321B4A2C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9DB54B31-BF32-486F-A220-07B26A1B617F}" type="pres">
      <dgm:prSet presAssocID="{AE77F926-8E9A-4315-8F21-171C8432F68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226CB-E3AE-4126-B108-131658D969F6}" type="pres">
      <dgm:prSet presAssocID="{4E9C0A87-E67E-4A0F-8282-B51A07C9B63B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0EE6F565-709B-4F4E-87F3-52693ADF349B}" type="pres">
      <dgm:prSet presAssocID="{95F72FAC-C918-4EF7-9C19-4F8DD5081BB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55D0D-3C85-4F24-91FA-7B93AE881117}" type="pres">
      <dgm:prSet presAssocID="{B3857023-BF74-4093-B0D0-06BFBB31397A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384172C2-B40B-4ABC-B5FF-06777808986E}" type="pres">
      <dgm:prSet presAssocID="{93B40881-2468-4BAB-AE0B-3DEB9953F274}" presName="node" presStyleLbl="node1" presStyleIdx="2" presStyleCnt="4" custRadScaleRad="105760" custRadScaleInc="-1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7308A-62AF-4930-9CF6-E1BFB5EBF666}" type="pres">
      <dgm:prSet presAssocID="{35B31C8C-BDBD-456F-87D6-28F33EFBB9E8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9558C41B-2832-4C2C-B29D-5793C994E323}" type="pres">
      <dgm:prSet presAssocID="{3C29C0B3-E92E-4BFE-B2D1-BB74A38C71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675FAA-0327-4C8F-8E84-4B4FA327F5D7}" srcId="{DF6C0429-0773-42BE-A532-07E3E0F14956}" destId="{3C29C0B3-E92E-4BFE-B2D1-BB74A38C7134}" srcOrd="3" destOrd="0" parTransId="{35B31C8C-BDBD-456F-87D6-28F33EFBB9E8}" sibTransId="{5C794470-D1AA-432C-8D62-28267389AFEA}"/>
    <dgm:cxn modelId="{D1B6113B-7F19-4D44-B5CA-639CCC5EE706}" srcId="{DF6C0429-0773-42BE-A532-07E3E0F14956}" destId="{93B40881-2468-4BAB-AE0B-3DEB9953F274}" srcOrd="2" destOrd="0" parTransId="{B3857023-BF74-4093-B0D0-06BFBB31397A}" sibTransId="{07591B72-A990-4DB7-8D2D-838CF16F6AEA}"/>
    <dgm:cxn modelId="{A610D01D-4664-4FAA-8FD3-CA7121E75C18}" type="presOf" srcId="{DF6C0429-0773-42BE-A532-07E3E0F14956}" destId="{06F55A3F-36BA-43F5-A16E-A0D9EA97C625}" srcOrd="0" destOrd="0" presId="urn:microsoft.com/office/officeart/2005/8/layout/radial4"/>
    <dgm:cxn modelId="{8CF8E8D3-41A1-4734-9643-57169E4FF272}" type="presOf" srcId="{3C29C0B3-E92E-4BFE-B2D1-BB74A38C7134}" destId="{9558C41B-2832-4C2C-B29D-5793C994E323}" srcOrd="0" destOrd="0" presId="urn:microsoft.com/office/officeart/2005/8/layout/radial4"/>
    <dgm:cxn modelId="{CD5B59BD-2749-49A7-8E31-18BE5DBAC4D0}" type="presOf" srcId="{B3857023-BF74-4093-B0D0-06BFBB31397A}" destId="{23055D0D-3C85-4F24-91FA-7B93AE881117}" srcOrd="0" destOrd="0" presId="urn:microsoft.com/office/officeart/2005/8/layout/radial4"/>
    <dgm:cxn modelId="{79C42179-074B-4401-94C2-D1942FE116A1}" type="presOf" srcId="{93B40881-2468-4BAB-AE0B-3DEB9953F274}" destId="{384172C2-B40B-4ABC-B5FF-06777808986E}" srcOrd="0" destOrd="0" presId="urn:microsoft.com/office/officeart/2005/8/layout/radial4"/>
    <dgm:cxn modelId="{47E43072-D8C2-4A88-945F-5E34D506B18D}" type="presOf" srcId="{95F72FAC-C918-4EF7-9C19-4F8DD5081BB5}" destId="{0EE6F565-709B-4F4E-87F3-52693ADF349B}" srcOrd="0" destOrd="0" presId="urn:microsoft.com/office/officeart/2005/8/layout/radial4"/>
    <dgm:cxn modelId="{E1B53864-FF67-4E2A-864E-0F5AA10E8A32}" type="presOf" srcId="{35B31C8C-BDBD-456F-87D6-28F33EFBB9E8}" destId="{DA97308A-62AF-4930-9CF6-E1BFB5EBF666}" srcOrd="0" destOrd="0" presId="urn:microsoft.com/office/officeart/2005/8/layout/radial4"/>
    <dgm:cxn modelId="{8B1DFBAD-5D25-453B-A10A-2ABA6C587280}" type="presOf" srcId="{AE77F926-8E9A-4315-8F21-171C8432F688}" destId="{9DB54B31-BF32-486F-A220-07B26A1B617F}" srcOrd="0" destOrd="0" presId="urn:microsoft.com/office/officeart/2005/8/layout/radial4"/>
    <dgm:cxn modelId="{5267155A-84C4-4D1B-9AF1-BA585B1F8A8F}" type="presOf" srcId="{51444C99-FB92-4685-AD94-9BA5321B4A2C}" destId="{3DFCEC96-A138-49BE-AF78-09A5F5ACC9CB}" srcOrd="0" destOrd="0" presId="urn:microsoft.com/office/officeart/2005/8/layout/radial4"/>
    <dgm:cxn modelId="{8480D713-1624-453E-B018-1D224FE600DB}" srcId="{DF6C0429-0773-42BE-A532-07E3E0F14956}" destId="{AE77F926-8E9A-4315-8F21-171C8432F688}" srcOrd="0" destOrd="0" parTransId="{51444C99-FB92-4685-AD94-9BA5321B4A2C}" sibTransId="{50439BC5-1831-4241-A4BF-8CCFBE3356B6}"/>
    <dgm:cxn modelId="{2A3059E2-DBD1-4FAE-B04D-92BF651CB8D2}" type="presOf" srcId="{341F6385-E669-49DE-A8BA-FF1986C19E7A}" destId="{51A284A5-B4BC-4557-B2E6-E53F96600E37}" srcOrd="0" destOrd="0" presId="urn:microsoft.com/office/officeart/2005/8/layout/radial4"/>
    <dgm:cxn modelId="{22F13B0D-4B77-4163-9744-4810B5449AAF}" srcId="{341F6385-E669-49DE-A8BA-FF1986C19E7A}" destId="{DF6C0429-0773-42BE-A532-07E3E0F14956}" srcOrd="0" destOrd="0" parTransId="{E8AAD319-2B7E-4982-85A6-C4490074689B}" sibTransId="{BEA68341-BC0D-4FEF-946F-A0431CD46663}"/>
    <dgm:cxn modelId="{55DE9C7F-3076-4DED-BD82-1CC86CA6E67F}" srcId="{DF6C0429-0773-42BE-A532-07E3E0F14956}" destId="{95F72FAC-C918-4EF7-9C19-4F8DD5081BB5}" srcOrd="1" destOrd="0" parTransId="{4E9C0A87-E67E-4A0F-8282-B51A07C9B63B}" sibTransId="{B2BE2FC4-6DD6-4CD0-9556-FF3196EE03A4}"/>
    <dgm:cxn modelId="{292794E7-F953-4CCB-B0CA-02F7175EA01C}" type="presOf" srcId="{4E9C0A87-E67E-4A0F-8282-B51A07C9B63B}" destId="{B75226CB-E3AE-4126-B108-131658D969F6}" srcOrd="0" destOrd="0" presId="urn:microsoft.com/office/officeart/2005/8/layout/radial4"/>
    <dgm:cxn modelId="{99666DF2-78A7-4550-817A-848F3DB2E210}" srcId="{341F6385-E669-49DE-A8BA-FF1986C19E7A}" destId="{0EA64B35-A657-456F-B576-4F4ACA23E774}" srcOrd="1" destOrd="0" parTransId="{3C2D29F0-82B5-421D-BF54-535065BD4803}" sibTransId="{9F5BEAE5-EAA0-4B52-996E-BF39CBAE8295}"/>
    <dgm:cxn modelId="{03BF0B1C-BB52-4ADA-ACED-99FE3BB039F3}" type="presParOf" srcId="{51A284A5-B4BC-4557-B2E6-E53F96600E37}" destId="{06F55A3F-36BA-43F5-A16E-A0D9EA97C625}" srcOrd="0" destOrd="0" presId="urn:microsoft.com/office/officeart/2005/8/layout/radial4"/>
    <dgm:cxn modelId="{3C87296A-E01A-4DCD-9B23-EF02B31E9A52}" type="presParOf" srcId="{51A284A5-B4BC-4557-B2E6-E53F96600E37}" destId="{3DFCEC96-A138-49BE-AF78-09A5F5ACC9CB}" srcOrd="1" destOrd="0" presId="urn:microsoft.com/office/officeart/2005/8/layout/radial4"/>
    <dgm:cxn modelId="{38715E23-E3CD-4176-ABD6-14DE8CFE4B43}" type="presParOf" srcId="{51A284A5-B4BC-4557-B2E6-E53F96600E37}" destId="{9DB54B31-BF32-486F-A220-07B26A1B617F}" srcOrd="2" destOrd="0" presId="urn:microsoft.com/office/officeart/2005/8/layout/radial4"/>
    <dgm:cxn modelId="{F27E6829-0693-42A0-8BA4-A9B3B00E9122}" type="presParOf" srcId="{51A284A5-B4BC-4557-B2E6-E53F96600E37}" destId="{B75226CB-E3AE-4126-B108-131658D969F6}" srcOrd="3" destOrd="0" presId="urn:microsoft.com/office/officeart/2005/8/layout/radial4"/>
    <dgm:cxn modelId="{2F61249D-318B-41AD-8E37-FE3BAC859975}" type="presParOf" srcId="{51A284A5-B4BC-4557-B2E6-E53F96600E37}" destId="{0EE6F565-709B-4F4E-87F3-52693ADF349B}" srcOrd="4" destOrd="0" presId="urn:microsoft.com/office/officeart/2005/8/layout/radial4"/>
    <dgm:cxn modelId="{61F498FB-31CD-462A-911B-24F06D9CBF72}" type="presParOf" srcId="{51A284A5-B4BC-4557-B2E6-E53F96600E37}" destId="{23055D0D-3C85-4F24-91FA-7B93AE881117}" srcOrd="5" destOrd="0" presId="urn:microsoft.com/office/officeart/2005/8/layout/radial4"/>
    <dgm:cxn modelId="{0F9A6127-786D-41E3-90B0-897428A16F62}" type="presParOf" srcId="{51A284A5-B4BC-4557-B2E6-E53F96600E37}" destId="{384172C2-B40B-4ABC-B5FF-06777808986E}" srcOrd="6" destOrd="0" presId="urn:microsoft.com/office/officeart/2005/8/layout/radial4"/>
    <dgm:cxn modelId="{1BCE17A5-C867-4837-AF1F-AF6FA4702E73}" type="presParOf" srcId="{51A284A5-B4BC-4557-B2E6-E53F96600E37}" destId="{DA97308A-62AF-4930-9CF6-E1BFB5EBF666}" srcOrd="7" destOrd="0" presId="urn:microsoft.com/office/officeart/2005/8/layout/radial4"/>
    <dgm:cxn modelId="{13E82ACD-B6E0-4D44-9A18-24FA2E85A974}" type="presParOf" srcId="{51A284A5-B4BC-4557-B2E6-E53F96600E37}" destId="{9558C41B-2832-4C2C-B29D-5793C994E32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09A78-C53E-4489-A500-54ACC4A625F3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9A5E9-7444-4381-8ABE-941C23DC4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FFB554C-5992-40EB-9142-A10667C2A802}" type="datetime8">
              <a:rPr lang="en-US" smtClean="0"/>
              <a:pPr/>
              <a:t>1/16/2013 10:32 AM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746740B-BD63-4ABA-AA48-290627184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7B10-2881-457C-BA0C-CF9EF2E9EB7D}" type="datetime8">
              <a:rPr lang="en-US" smtClean="0"/>
              <a:pPr/>
              <a:t>1/16/2013 10:32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717E-E9F3-4E53-99ED-539E68F62952}" type="datetime8">
              <a:rPr lang="en-US" smtClean="0"/>
              <a:pPr/>
              <a:t>1/16/2013 10:32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5BC7-A324-467C-81F0-E76F9B432BDC}" type="datetime8">
              <a:rPr lang="en-US" smtClean="0"/>
              <a:pPr/>
              <a:t>1/16/2013 10:32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22A1-354C-4CC6-B377-18D2D5C2CA95}" type="datetime8">
              <a:rPr lang="en-US" smtClean="0"/>
              <a:pPr/>
              <a:t>1/16/2013 10:32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0C9D-4759-48C1-AD7C-1D2FEEBC61D6}" type="datetime8">
              <a:rPr lang="en-US" smtClean="0"/>
              <a:pPr/>
              <a:t>1/16/2013 10:32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C75681-7B63-4643-97AD-976F9B967119}" type="datetime8">
              <a:rPr lang="en-US" smtClean="0"/>
              <a:pPr/>
              <a:t>1/16/2013 10:32 AM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46740B-BD63-4ABA-AA48-2906271845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12BF950-BD0B-4E47-9921-FB0814D89905}" type="datetime8">
              <a:rPr lang="en-US" smtClean="0"/>
              <a:pPr/>
              <a:t>1/16/2013 10:32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746740B-BD63-4ABA-AA48-290627184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7817-9C27-4151-968A-3A0DC04AB350}" type="datetime8">
              <a:rPr lang="en-US" smtClean="0"/>
              <a:pPr/>
              <a:t>1/16/2013 10:32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9B98-5C9A-4A73-A703-CCE9E7FD48BA}" type="datetime8">
              <a:rPr lang="en-US" smtClean="0"/>
              <a:pPr/>
              <a:t>1/16/2013 10:32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2B70-5C16-4241-8273-0819D60F1A7A}" type="datetime8">
              <a:rPr lang="en-US" smtClean="0"/>
              <a:pPr/>
              <a:t>1/16/2013 10:32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5FEF9E5-A8A8-4AA7-A25E-BC623CF0592F}" type="datetime8">
              <a:rPr lang="en-US" smtClean="0"/>
              <a:pPr/>
              <a:t>1/16/2013 10:32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746740B-BD63-4ABA-AA48-290627184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eval/resources/index.htm" TargetMode="External"/><Relationship Id="rId2" Type="http://schemas.openxmlformats.org/officeDocument/2006/relationships/hyperlink" Target="http://www.uwex.edu/ces/pdande/evaluation/evallogicmodelworkshee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jjdp.gov/grantees/pm/logic_models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vingforum.org/" TargetMode="External"/><Relationship Id="rId2" Type="http://schemas.openxmlformats.org/officeDocument/2006/relationships/hyperlink" Target="http://www.foundationcenter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fda.gov/" TargetMode="External"/><Relationship Id="rId4" Type="http://schemas.openxmlformats.org/officeDocument/2006/relationships/hyperlink" Target="http://www.grants.gov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nttproject.biz/" TargetMode="External"/><Relationship Id="rId3" Type="http://schemas.openxmlformats.org/officeDocument/2006/relationships/hyperlink" Target="http://www.niaid.nih.gov/researchfunding/grant/Pages/aag.aspx" TargetMode="External"/><Relationship Id="rId7" Type="http://schemas.openxmlformats.org/officeDocument/2006/relationships/hyperlink" Target="http://www.youtube.com/watch?v=sA67g6zaKOE" TargetMode="External"/><Relationship Id="rId2" Type="http://schemas.openxmlformats.org/officeDocument/2006/relationships/hyperlink" Target="http://grants.nih.gov/grants/writing_applicatio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managementconcepts.com/grants" TargetMode="External"/><Relationship Id="rId5" Type="http://schemas.openxmlformats.org/officeDocument/2006/relationships/hyperlink" Target="http://www.managementconcepts.com/" TargetMode="External"/><Relationship Id="rId4" Type="http://schemas.openxmlformats.org/officeDocument/2006/relationships/hyperlink" Target="http://governmentgrant.com/writing-grants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ts.gov/" TargetMode="External"/><Relationship Id="rId7" Type="http://schemas.openxmlformats.org/officeDocument/2006/relationships/hyperlink" Target="http://www.foundations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guidestar.org/" TargetMode="External"/><Relationship Id="rId5" Type="http://schemas.openxmlformats.org/officeDocument/2006/relationships/hyperlink" Target="http://www.npguides.org/" TargetMode="External"/><Relationship Id="rId4" Type="http://schemas.openxmlformats.org/officeDocument/2006/relationships/hyperlink" Target="http://www.fdncenter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Competitive Grant Writing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9768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you can do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increase your success!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Find the right funding partner(s) 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&amp; </a:t>
            </a:r>
            <a:b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pay attention to that partner’s expectations</a:t>
            </a:r>
            <a:endParaRPr lang="en-US" sz="28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495800"/>
          </a:xfrm>
        </p:spPr>
        <p:txBody>
          <a:bodyPr>
            <a:normAutofit/>
          </a:bodyPr>
          <a:lstStyle/>
          <a:p>
            <a:pPr marL="566738" indent="-457200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$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grant proposal needs to address the stated requirements or needs of the grantor</a:t>
            </a:r>
          </a:p>
          <a:p>
            <a:pPr marL="566738" indent="-457200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$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Read the request for proposal carefully and provide the details that the funder expects</a:t>
            </a:r>
          </a:p>
          <a:p>
            <a:pPr marL="566738" indent="-457200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$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good idea is a good first step…</a:t>
            </a:r>
          </a:p>
          <a:p>
            <a:pPr marL="566738" indent="-457200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$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Research organizations already funded</a:t>
            </a:r>
          </a:p>
          <a:p>
            <a:pPr marL="566738" indent="-457200">
              <a:buClr>
                <a:schemeClr val="accent2">
                  <a:lumMod val="75000"/>
                </a:schemeClr>
              </a:buClr>
              <a:buFont typeface="Arial" pitchFamily="34" charset="0"/>
              <a:buChar char="$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Pay attention to the type of proposal requested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20000" y="6324600"/>
            <a:ext cx="1185864" cy="301752"/>
          </a:xfrm>
        </p:spPr>
        <p:txBody>
          <a:bodyPr/>
          <a:lstStyle/>
          <a:p>
            <a:fld id="{88842157-EF68-4493-856F-2A74FC18BC1B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4038600" cy="914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Prepare a well-written proposal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>
          <a:xfrm>
            <a:off x="4724400" y="2010727"/>
            <a:ext cx="4012376" cy="4617720"/>
          </a:xfrm>
        </p:spPr>
        <p:txBody>
          <a:bodyPr>
            <a:normAutofit/>
          </a:bodyPr>
          <a:lstStyle/>
          <a:p>
            <a:pPr marL="465138" indent="-355600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Collect relevant information for planning</a:t>
            </a:r>
          </a:p>
          <a:p>
            <a:pPr marL="465138" indent="-355600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Delegate tasks and allow for group effort</a:t>
            </a:r>
          </a:p>
          <a:p>
            <a:pPr marL="465138" indent="-355600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Develop a work plan, including a timeline (GANNT Chart) and checklist 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Placeholder 5" descr="writt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5912" y="1833562"/>
            <a:ext cx="4408488" cy="4408488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239000" y="6172200"/>
            <a:ext cx="1262064" cy="301752"/>
          </a:xfrm>
        </p:spPr>
        <p:txBody>
          <a:bodyPr/>
          <a:lstStyle/>
          <a:p>
            <a:fld id="{4A7BFC8A-B04A-49C6-9DC6-48849A3BB033}" type="datetime8">
              <a:rPr lang="en-US" smtClean="0"/>
              <a:pPr/>
              <a:t>1/16/2013 10:32 AM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886200"/>
            <a:ext cx="2981325" cy="255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47244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Review the selection criteria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325112"/>
          </a:xfrm>
        </p:spPr>
        <p:txBody>
          <a:bodyPr/>
          <a:lstStyle/>
          <a:p>
            <a:pPr marL="566738" indent="-457200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the process for selection outlined?</a:t>
            </a:r>
          </a:p>
          <a:p>
            <a:pPr marL="566738" indent="-457200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are the deadlines?</a:t>
            </a:r>
          </a:p>
          <a:p>
            <a:pPr marL="566738" indent="-457200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there a page limit?</a:t>
            </a:r>
          </a:p>
          <a:p>
            <a:pPr marL="566738" indent="-457200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agreements or letters of intent are required?</a:t>
            </a:r>
          </a:p>
          <a:p>
            <a:pPr marL="566738" indent="-457200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forms are required?</a:t>
            </a:r>
          </a:p>
          <a:p>
            <a:pPr marL="566738" indent="-457200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there local legislation needed?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185864" cy="225552"/>
          </a:xfrm>
        </p:spPr>
        <p:txBody>
          <a:bodyPr/>
          <a:lstStyle/>
          <a:p>
            <a:fld id="{63A2D03F-B789-43EF-9A4F-B088861553EB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4953000" cy="1096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Tips in the Planning Stages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2590800"/>
            <a:ext cx="2362200" cy="1600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algn="ctr"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Read all of the application materials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52800" y="2590800"/>
            <a:ext cx="2362200" cy="1600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>
              <a:buClr>
                <a:srgbClr val="C00000"/>
              </a:buClr>
            </a:pP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Take notes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67400" y="2590800"/>
            <a:ext cx="2362200" cy="1600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algn="ctr">
              <a:buClr>
                <a:srgbClr val="C00000"/>
              </a:buClr>
            </a:pP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Ask questions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28800" y="4495800"/>
            <a:ext cx="2514600" cy="1600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 algn="ctr"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Pay attention to eligibility requirements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0" y="4495800"/>
            <a:ext cx="2514600" cy="1600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  <a:p>
            <a:pPr algn="ctr"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Develop a timeline, work back from the due date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7467600" y="6324600"/>
            <a:ext cx="1338264" cy="304800"/>
          </a:xfrm>
        </p:spPr>
        <p:txBody>
          <a:bodyPr/>
          <a:lstStyle/>
          <a:p>
            <a:fld id="{114D00C6-406D-4079-B7AE-845773CD6A2F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view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5029200"/>
            <a:ext cx="3962400" cy="1761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90700" y="3086100"/>
            <a:ext cx="52578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Writing Stages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066800"/>
            <a:ext cx="7239000" cy="4745736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Re-read the announcement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Join in on any calls for interested applicants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Review previous submissions and responses to those submissions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Follow instructions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Begin gathering letters of intent and support – early in the process!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Gather basic information, descriptive statistics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1109664" cy="304800"/>
          </a:xfrm>
        </p:spPr>
        <p:txBody>
          <a:bodyPr/>
          <a:lstStyle/>
          <a:p>
            <a:fld id="{7B1F738F-F19E-44FD-8B56-BF8D42FDC197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20726">
            <a:off x="289736" y="1273202"/>
            <a:ext cx="4498401" cy="443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1676400"/>
            <a:ext cx="4495800" cy="4724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Keep electronic copies of organizational charts, history, and past proposals in a shared drive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Assign tasks and responsibilities to team members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467600" y="6248400"/>
            <a:ext cx="1338264" cy="301752"/>
          </a:xfrm>
        </p:spPr>
        <p:txBody>
          <a:bodyPr/>
          <a:lstStyle/>
          <a:p>
            <a:fld id="{AC6A564E-FA67-4046-8468-539F8A5E83CA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295400"/>
            <a:ext cx="3810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42672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Components of a Proposal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5791200" cy="3992563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Cover letter/Abstract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Statement of need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Project description/Methods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Evaluation plan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Budget and budget justification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Appendices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91400" y="6096000"/>
            <a:ext cx="1262064" cy="301752"/>
          </a:xfrm>
        </p:spPr>
        <p:txBody>
          <a:bodyPr/>
          <a:lstStyle/>
          <a:p>
            <a:fld id="{4215E89C-20DC-4609-9219-2C425F049341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733800" cy="9604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Cover Letter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Abstract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114800" cy="4221163"/>
          </a:xfrm>
        </p:spPr>
        <p:txBody>
          <a:bodyPr/>
          <a:lstStyle/>
          <a:p>
            <a:pPr marL="566738" indent="-457200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Who you are</a:t>
            </a:r>
          </a:p>
          <a:p>
            <a:pPr marL="566738" indent="-457200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Scope of the project</a:t>
            </a:r>
          </a:p>
          <a:p>
            <a:pPr marL="566738" indent="-457200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Major tasks</a:t>
            </a:r>
          </a:p>
          <a:p>
            <a:pPr marL="566738" indent="-457200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Costs</a:t>
            </a:r>
          </a:p>
          <a:p>
            <a:pPr marL="566738" indent="-457200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Letterhead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over le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066800"/>
            <a:ext cx="3810000" cy="498453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772400" y="6400800"/>
            <a:ext cx="1185864" cy="301752"/>
          </a:xfrm>
        </p:spPr>
        <p:txBody>
          <a:bodyPr/>
          <a:lstStyle/>
          <a:p>
            <a:fld id="{F0067A7A-C078-4DEF-9ED3-1C272600FCCB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10" y="1600200"/>
            <a:ext cx="36725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42672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Statement of need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524000"/>
            <a:ext cx="4800600" cy="47244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 your research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Include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local data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recommends the type of program, use comparative statistics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Convey the uniqueness of the proposal; address community needs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Make a local case for the program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67600" y="6248400"/>
            <a:ext cx="1033464" cy="304800"/>
          </a:xfrm>
        </p:spPr>
        <p:txBody>
          <a:bodyPr/>
          <a:lstStyle/>
          <a:p>
            <a:fld id="{5E90CE83-FB86-44BD-9FF3-C457C7348481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5720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Statement of Need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Describes the nature of the problem or need with supportive evidence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Discusses the factors that contribute to the problem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Identifies gaps in services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Provides rationale for the project – why it is relevant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391400" y="6096000"/>
            <a:ext cx="1262064" cy="377952"/>
          </a:xfrm>
        </p:spPr>
        <p:txBody>
          <a:bodyPr/>
          <a:lstStyle/>
          <a:p>
            <a:fld id="{F800EF43-CDAE-45EF-AE97-81C06D41A997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810000" cy="106984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Purpose of the Presentation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85800" y="2057400"/>
            <a:ext cx="7315200" cy="44481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Share helpful hints for grant acquisition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Outline the process for proposing projects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Briefly describe the components of a proposal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Offer some ways to overcome common missteps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Provide some resources and technical assistance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543800" y="6248400"/>
            <a:ext cx="1188720" cy="301752"/>
          </a:xfrm>
        </p:spPr>
        <p:txBody>
          <a:bodyPr/>
          <a:lstStyle/>
          <a:p>
            <a:fld id="{0417A42A-3416-4965-9BB1-2C9B03175CC4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109160"/>
            <a:ext cx="998037" cy="4681637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Major tasks</a:t>
            </a:r>
            <a:endParaRPr lang="en-US" sz="5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Placeholder 9" descr="climbing the mountai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941" r="2941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88443" y="1676400"/>
            <a:ext cx="2522158" cy="4114397"/>
          </a:xfrm>
        </p:spPr>
        <p:txBody>
          <a:bodyPr>
            <a:noAutofit/>
          </a:bodyPr>
          <a:lstStyle/>
          <a:p>
            <a:pPr marL="231775" indent="-231775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Defined goals and objectives, attainable within the grant period</a:t>
            </a:r>
          </a:p>
          <a:p>
            <a:pPr marL="231775" indent="-231775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Specific, Measurable, Achievable, Realistic, and Time-phased objectives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543800" y="6324600"/>
            <a:ext cx="1262064" cy="301752"/>
          </a:xfrm>
        </p:spPr>
        <p:txBody>
          <a:bodyPr/>
          <a:lstStyle/>
          <a:p>
            <a:fld id="{CF6E85E6-CA10-4E3A-8654-6C9EB72FA6BC}" type="datetime8">
              <a:rPr lang="en-US" smtClean="0">
                <a:latin typeface="Arial" pitchFamily="34" charset="0"/>
                <a:cs typeface="Arial" pitchFamily="34" charset="0"/>
              </a:rPr>
              <a:pPr/>
              <a:t>1/16/2013 10:32 AM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4" y="2160640"/>
            <a:ext cx="1042986" cy="103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600201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648200" cy="106984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Project Goals and Objectives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1000" y="3048000"/>
            <a:ext cx="4041648" cy="31241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 marL="566738" indent="-45720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Respond to needs and give the ultimate mission or purpose of the program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3047999"/>
            <a:ext cx="4041775" cy="312420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</a:p>
          <a:p>
            <a:pPr marL="566738" indent="-45720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Represent the immediate measured outcomes that are essential for achieving the ultimate goals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391400" y="6553200"/>
            <a:ext cx="1371600" cy="304800"/>
          </a:xfrm>
        </p:spPr>
        <p:txBody>
          <a:bodyPr/>
          <a:lstStyle/>
          <a:p>
            <a:fld id="{FEE60957-0342-4C39-A527-63948C93EAF3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0" y="2340114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</a:rPr>
              <a:t>OBJECTIVES</a:t>
            </a:r>
            <a:endParaRPr lang="en-US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410157"/>
            <a:ext cx="4038600" cy="229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41910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Drafting program objectives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495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Can the objective be realized during the life of the program?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Are there enough resources to support the objective?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Are the objectives consistent with policy and procedures?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Do the objectives align with </a:t>
            </a:r>
          </a:p>
          <a:p>
            <a:pPr>
              <a:buClr>
                <a:srgbClr val="C00000"/>
              </a:buClr>
              <a:buNone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the community culture?</a:t>
            </a: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543800" y="6248400"/>
            <a:ext cx="1143000" cy="228600"/>
          </a:xfrm>
        </p:spPr>
        <p:txBody>
          <a:bodyPr/>
          <a:lstStyle/>
          <a:p>
            <a:fld id="{4FA4F4E1-50C7-41DA-90E2-B36EBFEFA0EB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44958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Drafting the project description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40936"/>
          </a:xfrm>
          <a:ln w="50800">
            <a:solidFill>
              <a:srgbClr val="0000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Relate goals 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to that of the funder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State the goals 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as a result of the proposed program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SMART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objectives</a:t>
            </a:r>
          </a:p>
          <a:p>
            <a:pPr>
              <a:buClr>
                <a:srgbClr val="C00000"/>
              </a:buClr>
            </a:pPr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Plan for evaluation 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outcomes in your objectives – define how you will measure each objective</a:t>
            </a: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414464" cy="301752"/>
          </a:xfrm>
        </p:spPr>
        <p:txBody>
          <a:bodyPr/>
          <a:lstStyle/>
          <a:p>
            <a:fld id="{B0956CCE-4023-4997-B7CE-23724038842F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 creat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68070">
            <a:off x="2407343" y="1207750"/>
            <a:ext cx="6178656" cy="4994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32766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 creative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5181600" cy="3505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Do not rely solely on previous program materials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Propose a new idea or method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467600" y="6324600"/>
            <a:ext cx="1262064" cy="301752"/>
          </a:xfrm>
        </p:spPr>
        <p:txBody>
          <a:bodyPr/>
          <a:lstStyle/>
          <a:p>
            <a:fld id="{E464EF8E-F854-4BD4-83DE-6FFB5F8C82F2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34290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Logic Model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5715000" cy="4343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 logic model is a top-level depiction the flow of materials and processes to produce the results desired by the organization or program. 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model can be very useful to organize planning and analysis when designing outcomes-based evaluations of programs. </a:t>
            </a:r>
          </a:p>
          <a:p>
            <a:pPr>
              <a:buClr>
                <a:srgbClr val="C00000"/>
              </a:buClr>
            </a:pP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315200" y="6324600"/>
            <a:ext cx="1414464" cy="301752"/>
          </a:xfrm>
        </p:spPr>
        <p:txBody>
          <a:bodyPr/>
          <a:lstStyle/>
          <a:p>
            <a:fld id="{BC0BD9D1-451D-49B3-958F-C02E2A339DAF}" type="datetime8">
              <a:rPr lang="en-US" smtClean="0"/>
              <a:pPr/>
              <a:t>1/16/2013 10:32 AM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5334000" y="1600200"/>
          <a:ext cx="3429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zzle pieces and work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295650"/>
            <a:ext cx="4495800" cy="337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30480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Logic Model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620000" cy="41148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Logic models typically depict the inputs, processes, outputs and outcomes associated with an organization and its programs 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Just be consistent with the terms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Involve stakeholders!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Include assumptions </a:t>
            </a:r>
          </a:p>
          <a:p>
            <a:pPr>
              <a:spcAft>
                <a:spcPts val="1200"/>
              </a:spcAft>
              <a:buClr>
                <a:srgbClr val="C00000"/>
              </a:buClr>
              <a:buNone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and constraints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20000" y="6248400"/>
            <a:ext cx="1109664" cy="301752"/>
          </a:xfrm>
        </p:spPr>
        <p:txBody>
          <a:bodyPr/>
          <a:lstStyle/>
          <a:p>
            <a:fld id="{75863F31-64C1-439C-A32A-F2CFC4A256B7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19050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Inputs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3429000" cy="48006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These are materials that the organization or program takes in and then processes to produce the results desired by the organization. 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391400" y="6477000"/>
            <a:ext cx="1219200" cy="304800"/>
          </a:xfrm>
        </p:spPr>
        <p:txBody>
          <a:bodyPr/>
          <a:lstStyle/>
          <a:p>
            <a:fld id="{158EA897-D68D-4596-A9CF-0EECEBC25F3E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14" name="Diagram 13"/>
          <p:cNvGraphicFramePr/>
          <p:nvPr/>
        </p:nvGraphicFramePr>
        <p:xfrm>
          <a:off x="3962400" y="914400"/>
          <a:ext cx="472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26670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Processes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02664"/>
            <a:ext cx="8534400" cy="5202936"/>
          </a:xfrm>
        </p:spPr>
        <p:txBody>
          <a:bodyPr>
            <a:normAutofit/>
          </a:bodyPr>
          <a:lstStyle/>
          <a:p>
            <a:pPr marL="115888" indent="-6350">
              <a:buNone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Processes (Activities, Strategies, Methods)</a:t>
            </a:r>
          </a:p>
          <a:p>
            <a:pPr marL="465138" indent="-233363"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Processes are used by the organization or program to manipulate and arrange items to produce the results desired by the organization or program. </a:t>
            </a:r>
          </a:p>
          <a:p>
            <a:pPr marL="798513" lvl="1" indent="-231775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Major recurring processes associated with producing the results desired by the organization or program</a:t>
            </a:r>
          </a:p>
          <a:p>
            <a:pPr marL="798513" lvl="1" indent="-231775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 example, the major processes used by a program that provides training to clients might include recruitment of learners, pretesting of learners, training, post-testing and certification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185864" cy="228600"/>
          </a:xfrm>
        </p:spPr>
        <p:txBody>
          <a:bodyPr/>
          <a:lstStyle/>
          <a:p>
            <a:fld id="{4DED99BC-5E65-49B1-A108-18215DC0A394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886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Outputs are usually the tangible results of the major processes in the organization. 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They are usually accounted for by their number, for example, the number of students who failed or passed a test, courses taught, tests taken, teachers used, etc.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Outputs are frequently misunderstood to indicate success of an organization or program.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96200" y="6477000"/>
            <a:ext cx="1143000" cy="304800"/>
          </a:xfrm>
        </p:spPr>
        <p:txBody>
          <a:bodyPr/>
          <a:lstStyle/>
          <a:p>
            <a:fld id="{1BC52D52-13BE-44F4-9BAE-A1E12A561B96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33400" y="457200"/>
            <a:ext cx="4419600" cy="2133600"/>
          </a:xfrm>
          <a:prstGeom prst="rightArrow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22860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Outputs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533400"/>
            <a:ext cx="4191000" cy="990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Helpful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ints 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752600"/>
            <a:ext cx="5867400" cy="76200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Determine your purpose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8" name="Picture Placeholder 7" descr="Determine Purpose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10333" r="10333"/>
          <a:stretch>
            <a:fillRect/>
          </a:stretch>
        </p:blipFill>
        <p:spPr>
          <a:xfrm>
            <a:off x="914400" y="2667000"/>
            <a:ext cx="3810000" cy="3760788"/>
          </a:xfrm>
        </p:spPr>
      </p:pic>
      <p:sp>
        <p:nvSpPr>
          <p:cNvPr id="11" name="TextBox 10"/>
          <p:cNvSpPr txBox="1"/>
          <p:nvPr/>
        </p:nvSpPr>
        <p:spPr>
          <a:xfrm>
            <a:off x="4876800" y="2971800"/>
            <a:ext cx="3962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341313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Developing new programs or studies</a:t>
            </a:r>
          </a:p>
          <a:p>
            <a:pPr lvl="1" indent="-341313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Sustaining current programs</a:t>
            </a:r>
          </a:p>
          <a:p>
            <a:pPr lvl="1" indent="-341313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Resource acquisition or fundraising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7543800" y="6248400"/>
            <a:ext cx="1262064" cy="377952"/>
          </a:xfrm>
        </p:spPr>
        <p:txBody>
          <a:bodyPr/>
          <a:lstStyle/>
          <a:p>
            <a:fld id="{419C75F5-8DDD-4CDE-80C8-FE072C353B9C}" type="datetime8">
              <a:rPr lang="en-US" smtClean="0"/>
              <a:pPr/>
              <a:t>1/16/2013 10:32 AM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27432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Outcomes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Outcomes are the (hopefully positive) impacts on those people whom the organization wanted to benefit with its programs. </a:t>
            </a:r>
          </a:p>
          <a:p>
            <a:pPr marL="347663" indent="-231775">
              <a:spcAft>
                <a:spcPts val="6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Outcomes are usually specified in terms of:</a:t>
            </a:r>
          </a:p>
          <a:p>
            <a:pPr marL="1030288" indent="-290513">
              <a:spcAft>
                <a:spcPts val="600"/>
              </a:spcAft>
              <a:buClr>
                <a:srgbClr val="C00000"/>
              </a:buClr>
              <a:buNone/>
              <a:tabLst>
                <a:tab pos="1030288" algn="l"/>
              </a:tabLst>
            </a:pPr>
            <a:r>
              <a:rPr lang="en-US" sz="2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a) learning, including enhancements to knowledge, understanding/perceptions/attitudes, and behaviors</a:t>
            </a:r>
          </a:p>
          <a:p>
            <a:pPr marL="1030288" indent="-290513">
              <a:spcAft>
                <a:spcPts val="600"/>
              </a:spcAft>
              <a:buClr>
                <a:srgbClr val="C00000"/>
              </a:buClr>
              <a:buNone/>
              <a:tabLst>
                <a:tab pos="1030288" algn="l"/>
              </a:tabLst>
            </a:pPr>
            <a:r>
              <a:rPr lang="en-US" sz="2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b) skills </a:t>
            </a:r>
            <a:r>
              <a:rPr lang="en-US" sz="22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(behaviors to accomplish results, or capabilities)</a:t>
            </a:r>
          </a:p>
          <a:p>
            <a:pPr marL="1030288" indent="-290513">
              <a:spcAft>
                <a:spcPts val="600"/>
              </a:spcAft>
              <a:buClr>
                <a:srgbClr val="C00000"/>
              </a:buClr>
              <a:buNone/>
              <a:tabLst>
                <a:tab pos="1030288" algn="l"/>
              </a:tabLst>
            </a:pPr>
            <a:r>
              <a:rPr lang="en-US" sz="2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c) conditions </a:t>
            </a:r>
            <a:r>
              <a:rPr lang="en-US" sz="22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(increased security, stability, etc.)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It's often to specify outcomes in terms of short-term, intermediate and long-term.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96200" y="6324600"/>
            <a:ext cx="1109664" cy="301752"/>
          </a:xfrm>
        </p:spPr>
        <p:txBody>
          <a:bodyPr/>
          <a:lstStyle/>
          <a:p>
            <a:fld id="{FF55D0CB-0F76-42BB-8FE6-3C668AB93DA9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Logic Model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(and evaluation)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Templates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hlinkClick r:id="rId2"/>
              </a:rPr>
              <a:t>https://www.childwelfare.gov/management/effectiveness/models.cfm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hlinkClick r:id="rId2"/>
              </a:rPr>
              <a:t>http://www.uwex.edu/ces/pdande/evaluation/evallogicmodelworksheets.html</a:t>
            </a:r>
            <a:endParaRPr lang="en-US" dirty="0" smtClean="0"/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hlinkClick r:id="rId3"/>
              </a:rPr>
              <a:t>http://www.cdc.gov/eval/resources/index.htm</a:t>
            </a:r>
            <a:endParaRPr lang="en-US" dirty="0" smtClean="0"/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hlinkClick r:id="rId4"/>
              </a:rPr>
              <a:t>http://www.ojjdp.gov/grantees/pm/logic_models.html</a:t>
            </a:r>
            <a:endParaRPr lang="en-US" dirty="0" smtClean="0"/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/>
              <a:t>http://www.innonet.org/client_docs/File/logic_model_workbook.pdf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467600" y="6400800"/>
            <a:ext cx="1262064" cy="225552"/>
          </a:xfrm>
        </p:spPr>
        <p:txBody>
          <a:bodyPr/>
          <a:lstStyle/>
          <a:p>
            <a:fld id="{C796BFA8-9148-4DD4-ABA5-8A63F524C1AE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5562600"/>
            <a:ext cx="2667000" cy="762000"/>
          </a:xfrm>
        </p:spPr>
        <p:txBody>
          <a:bodyPr>
            <a:normAutofit fontScale="47500" lnSpcReduction="20000"/>
          </a:bodyPr>
          <a:lstStyle/>
          <a:p>
            <a:pPr marL="914400" lvl="1" indent="-231775"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Theory or scientific rationale</a:t>
            </a:r>
          </a:p>
          <a:p>
            <a:pPr marL="914400" lvl="1" indent="-231775"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is new or innovative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1262064" cy="301752"/>
          </a:xfrm>
        </p:spPr>
        <p:txBody>
          <a:bodyPr/>
          <a:lstStyle/>
          <a:p>
            <a:fld id="{36CBB45B-8D63-4389-97B0-34AC0600913B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457200" y="13716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" y="533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METHODS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162800" y="4800600"/>
            <a:ext cx="304800" cy="6858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9530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Suggested activities for methods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409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Preparation	</a:t>
            </a:r>
          </a:p>
          <a:p>
            <a:pPr marL="1139825" lvl="2" indent="-219075"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Hiring</a:t>
            </a:r>
          </a:p>
          <a:p>
            <a:pPr marL="1139825" lvl="2" indent="-219075"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Collaborations</a:t>
            </a:r>
          </a:p>
          <a:p>
            <a:pPr marL="1139825" lvl="2" indent="-219075"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Development of materials</a:t>
            </a:r>
          </a:p>
          <a:p>
            <a:pPr lvl="2">
              <a:buNone/>
            </a:pPr>
            <a:endParaRPr lang="en-US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Program (training, services, etc.)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Evaluation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772400" y="6480048"/>
            <a:ext cx="1109664" cy="301752"/>
          </a:xfrm>
        </p:spPr>
        <p:txBody>
          <a:bodyPr/>
          <a:lstStyle/>
          <a:p>
            <a:fld id="{666FC291-CB07-4582-8FC4-EBCFFCA952AE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22860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Methods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768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Provide a rationale for methods 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(literature review, best practices, evidence)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Make sure methods make sense with the budget 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(incentives, travel costs)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Consider in-kind contributions, include those in the budget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Outline all tasks with timeframe, responsible staff and how objectives will be measured - Explain how you will carry out and measure each objective </a:t>
            </a:r>
            <a:r>
              <a:rPr lang="en-US" sz="1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(GANNT Chart)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Relate methods to goals and objectives </a:t>
            </a:r>
            <a:r>
              <a:rPr lang="en-US" sz="1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(and to the need)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Relate goals and objectives to the announcement</a:t>
            </a: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96200" y="6324600"/>
            <a:ext cx="1185864" cy="301752"/>
          </a:xfrm>
        </p:spPr>
        <p:txBody>
          <a:bodyPr/>
          <a:lstStyle/>
          <a:p>
            <a:fld id="{862B09B5-07C0-452E-B67B-88535978F55A}" type="datetime8">
              <a:rPr lang="en-US" smtClean="0"/>
              <a:pPr/>
              <a:t>1/16/2013 10:32 AM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3048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Evaluation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419600" cy="4669536"/>
          </a:xfrm>
          <a:ln w="25400">
            <a:solidFill>
              <a:srgbClr val="0000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Use visuals to map evaluation to objectives or activity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Make sure the proposed evaluation will demonstrate that the program accomplished the stated goals and objectives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Comprehensive evaluation</a:t>
            </a:r>
          </a:p>
          <a:p>
            <a:pPr marL="914400" lvl="1" indent="-231775">
              <a:buFont typeface="Wingdings" pitchFamily="2" charset="2"/>
              <a:buChar char="§"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Process</a:t>
            </a:r>
          </a:p>
          <a:p>
            <a:pPr marL="914400" lvl="1" indent="-231775">
              <a:buFont typeface="Wingdings" pitchFamily="2" charset="2"/>
              <a:buChar char="§"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Outcome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96200" y="6324600"/>
            <a:ext cx="1185864" cy="301752"/>
          </a:xfrm>
        </p:spPr>
        <p:txBody>
          <a:bodyPr/>
          <a:lstStyle/>
          <a:p>
            <a:fld id="{2DA13712-1C9F-479A-A6AF-3F10EF0C25A8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8950" y="2133600"/>
            <a:ext cx="349404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45720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Process Evaluation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67893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Process evaluation can spot problems or issues early in the project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Assess staff, budget review, how well the program is doing overall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Measure participation, implementation, satisfaction, exposure, barriers, etc.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Establish databases, registration sheets, surveys, interviews</a:t>
            </a: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772400" y="6324600"/>
            <a:ext cx="1185864" cy="301752"/>
          </a:xfrm>
        </p:spPr>
        <p:txBody>
          <a:bodyPr/>
          <a:lstStyle/>
          <a:p>
            <a:fld id="{21EC00A8-CE08-4B29-8514-043B9D191F1D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Picture 7" descr="taking measuremen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371600"/>
            <a:ext cx="77724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800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Process Evaluation Questions</a:t>
            </a:r>
            <a:b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09800"/>
            <a:ext cx="6934200" cy="4364736"/>
          </a:xfrm>
        </p:spPr>
        <p:txBody>
          <a:bodyPr>
            <a:normAutofit/>
          </a:bodyPr>
          <a:lstStyle/>
          <a:p>
            <a:pPr marL="566738" indent="-45720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Who were the participants?</a:t>
            </a:r>
          </a:p>
          <a:p>
            <a:pPr marL="566738" indent="-45720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How were the participants recruited?</a:t>
            </a:r>
          </a:p>
          <a:p>
            <a:pPr marL="566738" indent="-45720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How many sessions were conducted?</a:t>
            </a:r>
          </a:p>
          <a:p>
            <a:pPr marL="566738" indent="-45720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To what extent was the program implemented as designed?</a:t>
            </a:r>
          </a:p>
          <a:p>
            <a:pPr marL="566738" indent="-45720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How many materials were distributed?</a:t>
            </a:r>
          </a:p>
          <a:p>
            <a:pPr marL="566738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How satisfied were clients?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20000" y="6324600"/>
            <a:ext cx="1262064" cy="301752"/>
          </a:xfrm>
        </p:spPr>
        <p:txBody>
          <a:bodyPr/>
          <a:lstStyle/>
          <a:p>
            <a:fld id="{9D4606CE-863B-4A7B-BF62-DFE66ACB8620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6200000">
            <a:off x="-990600" y="3657600"/>
            <a:ext cx="4114800" cy="1066800"/>
          </a:xfrm>
          <a:prstGeom prst="rect">
            <a:avLst/>
          </a:prstGeom>
          <a:solidFill>
            <a:srgbClr val="0000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EXAMPLES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47244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Outcome Evaluation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Define 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short term, intermediate, or long term goals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Determine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if goals and objectives were met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Justify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the need for additional funding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Ensure 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effective programs continue</a:t>
            </a: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848600" y="6324600"/>
            <a:ext cx="1109664" cy="301752"/>
          </a:xfrm>
        </p:spPr>
        <p:txBody>
          <a:bodyPr/>
          <a:lstStyle/>
          <a:p>
            <a:fld id="{0D048C61-E06B-4336-B2A3-534991BBF4EE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NG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609600" y="1676400"/>
            <a:ext cx="7924800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181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Examples of Outcome Evaluation Questions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696200" cy="4648200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C00000"/>
              </a:buClr>
            </a:pPr>
            <a:endParaRPr lang="en-US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Did the program activities lead to desired change?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What changes occurred as a result of the program?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Did the program increase positive behaviors?</a:t>
            </a: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772400" y="6477000"/>
            <a:ext cx="1109664" cy="225552"/>
          </a:xfrm>
        </p:spPr>
        <p:txBody>
          <a:bodyPr/>
          <a:lstStyle/>
          <a:p>
            <a:fld id="{9B95486D-828F-4940-8573-1A3826E6DC42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42672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Common Terms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4041648" cy="4572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TERM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724400" y="1676400"/>
            <a:ext cx="4041775" cy="4572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DEFINITION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2209800"/>
            <a:ext cx="4041648" cy="4384919"/>
          </a:xfrm>
          <a:ln w="381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002060"/>
              </a:buClr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Funder/Grantor</a:t>
            </a:r>
          </a:p>
          <a:p>
            <a:pPr>
              <a:spcAft>
                <a:spcPts val="1200"/>
              </a:spcAft>
              <a:buClr>
                <a:srgbClr val="002060"/>
              </a:buClr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Grant</a:t>
            </a:r>
          </a:p>
          <a:p>
            <a:pPr>
              <a:spcAft>
                <a:spcPts val="1200"/>
              </a:spcAft>
              <a:buClr>
                <a:srgbClr val="002060"/>
              </a:buClr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Proposal</a:t>
            </a:r>
          </a:p>
          <a:p>
            <a:pPr>
              <a:spcAft>
                <a:spcPts val="1200"/>
              </a:spcAft>
              <a:buClr>
                <a:srgbClr val="002060"/>
              </a:buClr>
              <a:buNone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Clr>
                <a:srgbClr val="002060"/>
              </a:buClr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Request for Application, Request for Proposal, Funding Opportunity Announcement</a:t>
            </a:r>
          </a:p>
          <a:p>
            <a:pPr>
              <a:spcAft>
                <a:spcPts val="1200"/>
              </a:spcAft>
              <a:buClr>
                <a:srgbClr val="002060"/>
              </a:buClr>
              <a:buNone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Grantee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2"/>
          </p:nvPr>
        </p:nvSpPr>
        <p:spPr>
          <a:xfrm>
            <a:off x="4724400" y="2209800"/>
            <a:ext cx="4041648" cy="4384919"/>
          </a:xfrm>
          <a:ln w="38100"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002060"/>
              </a:buClr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Who funds the grant</a:t>
            </a:r>
          </a:p>
          <a:p>
            <a:pPr>
              <a:spcAft>
                <a:spcPts val="1200"/>
              </a:spcAft>
              <a:buClr>
                <a:srgbClr val="002060"/>
              </a:buClr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Award of a sum of money</a:t>
            </a:r>
          </a:p>
          <a:p>
            <a:pPr>
              <a:spcAft>
                <a:spcPts val="1200"/>
              </a:spcAft>
              <a:buClr>
                <a:srgbClr val="002060"/>
              </a:buClr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Document prepared to receive funding or respond to a request</a:t>
            </a:r>
          </a:p>
          <a:p>
            <a:pPr>
              <a:spcAft>
                <a:spcPts val="1200"/>
              </a:spcAft>
              <a:buClr>
                <a:srgbClr val="002060"/>
              </a:buClr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Announcement or solicitation document with detailed instructions for submitting a proposal </a:t>
            </a:r>
          </a:p>
          <a:p>
            <a:pPr>
              <a:buClr>
                <a:srgbClr val="002060"/>
              </a:buClr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Organization receiving the grant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620000" y="6556248"/>
            <a:ext cx="1338264" cy="301752"/>
          </a:xfrm>
        </p:spPr>
        <p:txBody>
          <a:bodyPr/>
          <a:lstStyle/>
          <a:p>
            <a:fld id="{98DD28E2-94AF-4642-BED8-2D8EFA253D4B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4038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Evaluation Plan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828800"/>
            <a:ext cx="4953000" cy="4343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State expected outcomes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Determine the type of evidence needed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Develop a data collection plan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Describe data analysis and reporting procedures</a:t>
            </a: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543800" y="6324600"/>
            <a:ext cx="1338264" cy="225552"/>
          </a:xfrm>
        </p:spPr>
        <p:txBody>
          <a:bodyPr/>
          <a:lstStyle/>
          <a:p>
            <a:fld id="{ED407834-65A6-41CA-91BA-93A68CB612DA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6" descr="MAGNIFYIN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00" y="3505200"/>
            <a:ext cx="4013200" cy="318135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0574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Budget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974336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Outline budget items carefully and use standard amounts for expenses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Funder will compare the cost of the program to its benefit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budget needs to be reasonable for the work proposed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Include a budget justification</a:t>
            </a: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96200" y="6400800"/>
            <a:ext cx="1109664" cy="225552"/>
          </a:xfrm>
        </p:spPr>
        <p:txBody>
          <a:bodyPr/>
          <a:lstStyle/>
          <a:p>
            <a:fld id="{34D73E76-AD1C-436D-A88E-E42193F87E56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133600"/>
            <a:ext cx="2667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_arrow going 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5185" y="2971800"/>
            <a:ext cx="4816415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244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Budget justification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2362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Clearly explains the budgeted item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Presents all required items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Use the categories that are included in the announcement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Research range of costs, use averages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96200" y="6400800"/>
            <a:ext cx="1185864" cy="301752"/>
          </a:xfrm>
        </p:spPr>
        <p:txBody>
          <a:bodyPr/>
          <a:lstStyle/>
          <a:p>
            <a:fld id="{244827F4-0973-4674-B3D8-5373F4532D88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3505200"/>
            <a:ext cx="4648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Cross walk between key activities and items in the budget to be sure there is a match between activities and budget</a:t>
            </a:r>
          </a:p>
          <a:p>
            <a:pPr marL="231775" indent="-231775"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Do not exceed amount of available funding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14" y="2438400"/>
            <a:ext cx="513916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572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Steps in budgeting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7086600" cy="2209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Establish budget period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Estimate expenses based on methods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Determine if indirect costs are allowed 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(sometimes they are not permitted)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96200" y="6400800"/>
            <a:ext cx="1185864" cy="225552"/>
          </a:xfrm>
        </p:spPr>
        <p:txBody>
          <a:bodyPr/>
          <a:lstStyle/>
          <a:p>
            <a:fld id="{1276E1D6-76C7-44B1-BDAB-1F8731784B05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3657600"/>
            <a:ext cx="4114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Estimate match money</a:t>
            </a:r>
          </a:p>
          <a:p>
            <a:pPr marL="231775" indent="-231775"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Justify each item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4191000"/>
            <a:ext cx="602488" cy="66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3528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 Costs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8229600" cy="609600"/>
          </a:xfrm>
          <a:ln w="635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 expenditures of program funds</a:t>
            </a:r>
          </a:p>
          <a:p>
            <a:pPr>
              <a:buNone/>
            </a:pPr>
            <a:endParaRPr lang="en-US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467600" y="6324600"/>
            <a:ext cx="1338264" cy="301752"/>
          </a:xfrm>
        </p:spPr>
        <p:txBody>
          <a:bodyPr/>
          <a:lstStyle/>
          <a:p>
            <a:fld id="{00E68B9A-FDD0-47B7-B1D5-0751D6557306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3200400"/>
            <a:ext cx="39624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6738" lvl="1" indent="-276225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Personnel salaries</a:t>
            </a:r>
          </a:p>
          <a:p>
            <a:pPr marL="566738" lvl="1" indent="-276225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Benefits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3200400"/>
            <a:ext cx="39624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6738" lvl="1" indent="-276225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Supplies</a:t>
            </a:r>
          </a:p>
          <a:p>
            <a:pPr marL="566738" lvl="1" indent="-276225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Equipment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400" y="4837093"/>
            <a:ext cx="39624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82625" lvl="1" indent="-334963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Consultant fees</a:t>
            </a:r>
          </a:p>
          <a:p>
            <a:pPr marL="682625" lvl="1" indent="-334963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Travel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00600" y="4837093"/>
            <a:ext cx="396240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6738" lvl="1" indent="-276225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Printing costs</a:t>
            </a:r>
          </a:p>
          <a:p>
            <a:pPr marL="566738" lvl="1" indent="-276225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Operating costs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Connector 11"/>
          <p:cNvSpPr/>
          <p:nvPr/>
        </p:nvSpPr>
        <p:spPr>
          <a:xfrm>
            <a:off x="2514600" y="2209800"/>
            <a:ext cx="1981200" cy="1792941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8100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Indirect Costs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600200"/>
          </a:xfrm>
          <a:ln w="158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5888" indent="-6350">
              <a:buClr>
                <a:srgbClr val="C00000"/>
              </a:buClr>
              <a:buNone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Indirect costs facilitate the maintenance of the program operations; the rate is often found in the announcement.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20000" y="6324600"/>
            <a:ext cx="1262064" cy="301752"/>
          </a:xfrm>
        </p:spPr>
        <p:txBody>
          <a:bodyPr/>
          <a:lstStyle/>
          <a:p>
            <a:fld id="{58234EBC-B689-4773-A5C6-22C1F187E675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04800" y="2209800"/>
            <a:ext cx="1981200" cy="18288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4648200" y="2209800"/>
            <a:ext cx="1981200" cy="1792941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6781800" y="2209800"/>
            <a:ext cx="1981200" cy="1792941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1000" y="2819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Administrative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overhead</a:t>
            </a:r>
            <a:endParaRPr lang="en-US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25687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Building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maintenance</a:t>
            </a:r>
            <a:endParaRPr lang="en-US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800" y="2743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Utility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costs</a:t>
            </a:r>
            <a:endParaRPr lang="en-US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600" y="25908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Equipment &amp; 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Facilities</a:t>
            </a:r>
            <a:endParaRPr lang="en-US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819400"/>
            <a:ext cx="533400" cy="58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819400"/>
            <a:ext cx="533400" cy="58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2819400"/>
            <a:ext cx="533400" cy="58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TOC append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600200"/>
            <a:ext cx="4097836" cy="4953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895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Appendices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572000" cy="497433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Read the announcement to see what is permitted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Check limits on page limits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Common errors</a:t>
            </a:r>
          </a:p>
          <a:p>
            <a:pPr marL="798513" lvl="1" indent="-333375"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Too long</a:t>
            </a:r>
          </a:p>
          <a:p>
            <a:pPr marL="798513" lvl="1" indent="-333375"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Formatting is not allowed</a:t>
            </a:r>
          </a:p>
          <a:p>
            <a:pPr marL="798513" lvl="1" indent="-333375"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Appendices are not permitted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20000" y="6324600"/>
            <a:ext cx="1262064" cy="304800"/>
          </a:xfrm>
        </p:spPr>
        <p:txBody>
          <a:bodyPr/>
          <a:lstStyle/>
          <a:p>
            <a:fld id="{95D31DF8-B604-45E5-9DE1-8B771BE3E460}" type="datetime8">
              <a:rPr lang="en-US" smtClean="0"/>
              <a:pPr/>
              <a:t>1/16/2013 10:32 AM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35052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Appendices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Additional material to support the grant proposal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Agency-related information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Project-related information</a:t>
            </a:r>
          </a:p>
          <a:p>
            <a:pPr marL="914400" lvl="1" indent="-231775">
              <a:buClr>
                <a:srgbClr val="000099"/>
              </a:buClr>
              <a:tabLst>
                <a:tab pos="855663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Survey instrument</a:t>
            </a:r>
          </a:p>
          <a:p>
            <a:pPr marL="914400" lvl="1" indent="-231775">
              <a:buClr>
                <a:srgbClr val="000099"/>
              </a:buClr>
              <a:tabLst>
                <a:tab pos="855663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Diagrams</a:t>
            </a:r>
          </a:p>
          <a:p>
            <a:pPr marL="914400" lvl="1" indent="-231775">
              <a:buClr>
                <a:srgbClr val="000099"/>
              </a:buClr>
              <a:tabLst>
                <a:tab pos="855663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Charts</a:t>
            </a:r>
          </a:p>
          <a:p>
            <a:pPr marL="914400" lvl="1" indent="-231775">
              <a:buClr>
                <a:srgbClr val="000099"/>
              </a:buClr>
              <a:tabLst>
                <a:tab pos="855663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Letters of support</a:t>
            </a:r>
          </a:p>
          <a:p>
            <a:pPr marL="914400" lvl="1" indent="-231775">
              <a:buClr>
                <a:srgbClr val="000099"/>
              </a:buClr>
              <a:tabLst>
                <a:tab pos="855663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Resumes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96200" y="6324600"/>
            <a:ext cx="1185864" cy="301752"/>
          </a:xfrm>
        </p:spPr>
        <p:txBody>
          <a:bodyPr/>
          <a:lstStyle/>
          <a:p>
            <a:fld id="{2F613D63-15EA-44F6-9850-5909F39C12CE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1242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Submission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Check copying and mailing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Most are electronic submissions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Check for signature requirements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Review all electronic instructions well in advance</a:t>
            </a:r>
          </a:p>
          <a:p>
            <a:pPr>
              <a:spcAft>
                <a:spcPts val="1200"/>
              </a:spcAft>
              <a:buClr>
                <a:srgbClr val="C00000"/>
              </a:buClr>
              <a:buNone/>
            </a:pP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391400" y="6248400"/>
            <a:ext cx="1414464" cy="301752"/>
          </a:xfrm>
        </p:spPr>
        <p:txBody>
          <a:bodyPr/>
          <a:lstStyle/>
          <a:p>
            <a:fld id="{EA983367-9118-416D-B053-061EC9C894A5}" type="datetime8">
              <a:rPr lang="en-US" smtClean="0"/>
              <a:pPr/>
              <a:t>1/16/2013 10:32 AM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67818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Scoring and getting feedback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772400" y="6324600"/>
            <a:ext cx="1109664" cy="301752"/>
          </a:xfrm>
        </p:spPr>
        <p:txBody>
          <a:bodyPr/>
          <a:lstStyle/>
          <a:p>
            <a:fld id="{A7390D55-AEB3-4404-85C4-81A7E2D3DEAE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 descr="sco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29150"/>
            <a:ext cx="9144000" cy="22288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352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Systematic review process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Examine application for criteria and self-score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Acceptance is great!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Rejection can be a good learning opportunity</a:t>
            </a:r>
          </a:p>
          <a:p>
            <a:pPr marL="855663" lvl="1" indent="-288925"/>
            <a:r>
              <a:rPr lang="en-US" sz="2400" dirty="0" smtClean="0">
                <a:latin typeface="Arial" pitchFamily="34" charset="0"/>
                <a:cs typeface="Arial" pitchFamily="34" charset="0"/>
              </a:rPr>
              <a:t>You may have to request a summary of the scoring and comments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181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Connect with Funders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202936"/>
          </a:xfrm>
        </p:spPr>
        <p:txBody>
          <a:bodyPr>
            <a:normAutofit fontScale="92500" lnSpcReduction="10000"/>
          </a:bodyPr>
          <a:lstStyle/>
          <a:p>
            <a:pPr marL="115888" indent="-6350">
              <a:buClr>
                <a:schemeClr val="accent2">
                  <a:lumMod val="75000"/>
                </a:schemeClr>
              </a:buClr>
              <a:buNone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Identify funders who are aligned with your organizational goals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obvious and not so obvious resources</a:t>
            </a:r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endParaRPr lang="en-US" sz="1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290513">
              <a:spcAft>
                <a:spcPts val="600"/>
              </a:spcAft>
              <a:buFont typeface="Wingdings" pitchFamily="2" charset="2"/>
              <a:buChar char="§"/>
              <a:tabLst>
                <a:tab pos="914400" algn="l"/>
              </a:tabLst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Corporations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trend focusing on corporate responsibility</a:t>
            </a:r>
          </a:p>
          <a:p>
            <a:pPr marL="914400" lvl="1" indent="-290513">
              <a:spcAft>
                <a:spcPts val="600"/>
              </a:spcAft>
              <a:buFont typeface="Wingdings" pitchFamily="2" charset="2"/>
              <a:buChar char="§"/>
              <a:tabLst>
                <a:tab pos="914400" algn="l"/>
              </a:tabLst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Foundation Center Cooperating Collections</a:t>
            </a:r>
          </a:p>
          <a:p>
            <a:pPr marL="1481138" lvl="2" indent="-276225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www.foundationcenter.org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(library of funding resources)</a:t>
            </a:r>
          </a:p>
          <a:p>
            <a:pPr marL="1481138" lvl="2" indent="-276225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Common grant application</a:t>
            </a:r>
          </a:p>
          <a:p>
            <a:pPr marL="1481138" lvl="2" indent="-276225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www.givingforum.org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290513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State departments </a:t>
            </a:r>
            <a:r>
              <a:rPr lang="en-US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(LGIF, ODJFS, OCJ, etc.)</a:t>
            </a:r>
          </a:p>
          <a:p>
            <a:pPr marL="914400" lvl="1" indent="-290513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Federal departments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www.grants.gov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sign up for alerts</a:t>
            </a:r>
            <a:r>
              <a:rPr lang="en-US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914400" lvl="1" indent="-290513"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Catalog of Federal Domestic Assistance </a:t>
            </a:r>
            <a:r>
              <a:rPr lang="en-US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(CFDA)</a:t>
            </a:r>
          </a:p>
          <a:p>
            <a:pPr marL="1481138" lvl="2" indent="-276225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www.cfda.gov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467600" y="6400800"/>
            <a:ext cx="1338264" cy="225552"/>
          </a:xfrm>
        </p:spPr>
        <p:txBody>
          <a:bodyPr/>
          <a:lstStyle/>
          <a:p>
            <a:fld id="{ADEDB88A-ADA9-4C33-BE13-94E99F1BA0D6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772400" y="6324600"/>
            <a:ext cx="1185864" cy="301752"/>
          </a:xfrm>
        </p:spPr>
        <p:txBody>
          <a:bodyPr/>
          <a:lstStyle/>
          <a:p>
            <a:fld id="{F465EA35-65A1-4408-9D91-D49A4CC8517B}" type="datetime8">
              <a:rPr lang="en-US" smtClean="0"/>
              <a:pPr/>
              <a:t>1/16/2013 10:32 AM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96120">
            <a:off x="5017926" y="1147046"/>
            <a:ext cx="3876268" cy="382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638800" cy="5105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Review your work before submitting</a:t>
            </a:r>
          </a:p>
          <a:p>
            <a:pPr marL="914400" lvl="1" indent="-231775">
              <a:spcAft>
                <a:spcPts val="600"/>
              </a:spcAft>
              <a:buClr>
                <a:srgbClr val="000099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Completeness</a:t>
            </a:r>
          </a:p>
          <a:p>
            <a:pPr marL="914400" lvl="1" indent="-231775">
              <a:spcAft>
                <a:spcPts val="600"/>
              </a:spcAft>
              <a:buClr>
                <a:srgbClr val="000099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Clarity</a:t>
            </a:r>
          </a:p>
          <a:p>
            <a:pPr marL="914400" lvl="1" indent="-231775">
              <a:spcAft>
                <a:spcPts val="600"/>
              </a:spcAft>
              <a:buClr>
                <a:srgbClr val="000099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Calculations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Make sure the flow is logical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Include a table of contents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Use correct grammar and correct terms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0292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Common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-steps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01000" cy="5050536"/>
          </a:xfrm>
        </p:spPr>
        <p:txBody>
          <a:bodyPr>
            <a:normAutofit fontScale="92500" lnSpcReduction="10000"/>
          </a:bodyPr>
          <a:lstStyle/>
          <a:p>
            <a:pPr marL="365125" indent="-365125">
              <a:spcAft>
                <a:spcPts val="6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Inappropriate formatting</a:t>
            </a:r>
          </a:p>
          <a:p>
            <a:pPr marL="365125" indent="-365125">
              <a:spcAft>
                <a:spcPts val="6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Lack of direction or lack of details</a:t>
            </a:r>
          </a:p>
          <a:p>
            <a:pPr marL="365125" indent="-365125">
              <a:spcAft>
                <a:spcPts val="6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need is not established</a:t>
            </a:r>
          </a:p>
          <a:p>
            <a:pPr marL="365125" indent="-365125">
              <a:spcAft>
                <a:spcPts val="6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No local data included</a:t>
            </a:r>
          </a:p>
          <a:p>
            <a:pPr marL="365125" indent="-365125">
              <a:spcAft>
                <a:spcPts val="6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No clear objectives</a:t>
            </a:r>
          </a:p>
          <a:p>
            <a:pPr marL="365125" indent="-365125">
              <a:spcAft>
                <a:spcPts val="6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methods are not clearly outlined</a:t>
            </a:r>
          </a:p>
          <a:p>
            <a:pPr marL="365125" indent="-365125">
              <a:spcAft>
                <a:spcPts val="6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Lack of innovation – copy of previous program</a:t>
            </a:r>
          </a:p>
          <a:p>
            <a:pPr marL="365125" indent="-365125">
              <a:spcAft>
                <a:spcPts val="6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Budget exceeds limits or lacks details/justification</a:t>
            </a:r>
          </a:p>
          <a:p>
            <a:pPr marL="365125" indent="-365125">
              <a:spcAft>
                <a:spcPts val="6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There is a mismatch of the budget and activities</a:t>
            </a:r>
          </a:p>
          <a:p>
            <a:pPr marL="365125" indent="-365125"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evaluation lacks details or does not match objectives</a:t>
            </a: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467600" y="6324600"/>
            <a:ext cx="1414464" cy="301752"/>
          </a:xfrm>
        </p:spPr>
        <p:txBody>
          <a:bodyPr/>
          <a:lstStyle/>
          <a:p>
            <a:fld id="{485496DE-9635-4959-A326-E03FB9AD3E5B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6644" y="1032695"/>
            <a:ext cx="2994956" cy="216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48768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Governmental Agency Review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924800" cy="4267200"/>
          </a:xfrm>
          <a:gradFill flip="none" rotWithShape="1">
            <a:gsLst>
              <a:gs pos="0">
                <a:schemeClr val="accent2">
                  <a:tint val="43000"/>
                  <a:satMod val="165000"/>
                </a:schemeClr>
              </a:gs>
              <a:gs pos="55000">
                <a:schemeClr val="accent2">
                  <a:tint val="83000"/>
                  <a:satMod val="155000"/>
                </a:schemeClr>
              </a:gs>
              <a:gs pos="100000">
                <a:schemeClr val="accent2">
                  <a:shade val="85000"/>
                </a:schemeClr>
              </a:gs>
            </a:gsLst>
            <a:lin ang="5400000" scaled="1"/>
            <a:tileRect/>
          </a:gradFill>
          <a:ln w="38100">
            <a:solidFill>
              <a:srgbClr val="000099"/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800"/>
              </a:spcAft>
              <a:buClr>
                <a:srgbClr val="C00000"/>
              </a:buClr>
            </a:pPr>
            <a:endParaRPr lang="en-US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Primary and secondary reviewers discuss assessment</a:t>
            </a:r>
          </a:p>
          <a:p>
            <a:pPr marL="914400" lvl="1" indent="-231775">
              <a:buClr>
                <a:srgbClr val="000099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Provide written comments</a:t>
            </a:r>
          </a:p>
          <a:p>
            <a:pPr marL="914400" lvl="1" indent="-231775">
              <a:buClr>
                <a:srgbClr val="000099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Members of the committee vote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96200" y="6400800"/>
            <a:ext cx="1185864" cy="301752"/>
          </a:xfrm>
        </p:spPr>
        <p:txBody>
          <a:bodyPr/>
          <a:lstStyle/>
          <a:p>
            <a:fld id="{11F6845C-0CFA-411E-80F7-942E1A6DAF37}" type="datetime8">
              <a:rPr lang="en-US" smtClean="0"/>
              <a:pPr/>
              <a:t>1/16/2013 10:32 AM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41148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Sample criteria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5105400"/>
          </a:xfrm>
        </p:spPr>
        <p:txBody>
          <a:bodyPr>
            <a:normAutofit/>
          </a:bodyPr>
          <a:lstStyle/>
          <a:p>
            <a:pPr marL="465138" indent="-355600">
              <a:spcAft>
                <a:spcPts val="1200"/>
              </a:spcAft>
              <a:buClr>
                <a:srgbClr val="C00000"/>
              </a:buClr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Significance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– is the problem relevant and important?</a:t>
            </a:r>
          </a:p>
          <a:p>
            <a:pPr marL="465138" indent="-355600">
              <a:spcAft>
                <a:spcPts val="1200"/>
              </a:spcAft>
              <a:buClr>
                <a:srgbClr val="C00000"/>
              </a:buClr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Approach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Are the conceptual framework, design, methods and analyses appropriate?</a:t>
            </a:r>
          </a:p>
          <a:p>
            <a:pPr marL="465138" indent="-355600">
              <a:spcAft>
                <a:spcPts val="1200"/>
              </a:spcAft>
              <a:buClr>
                <a:srgbClr val="C00000"/>
              </a:buClr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Innovation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Is the project creative or original?</a:t>
            </a:r>
          </a:p>
          <a:p>
            <a:pPr marL="465138" indent="-355600">
              <a:spcAft>
                <a:spcPts val="1200"/>
              </a:spcAft>
              <a:buClr>
                <a:srgbClr val="C00000"/>
              </a:buClr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Organization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Is the organization trained to carry out the work?</a:t>
            </a:r>
          </a:p>
          <a:p>
            <a:pPr marL="465138" indent="-355600">
              <a:buClr>
                <a:srgbClr val="C00000"/>
              </a:buClr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Environment 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Is the environment ripe for success?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96200" y="6248400"/>
            <a:ext cx="1185864" cy="301752"/>
          </a:xfrm>
        </p:spPr>
        <p:txBody>
          <a:bodyPr/>
          <a:lstStyle/>
          <a:p>
            <a:fld id="{5B929751-73CE-426C-9D08-E11B722168DF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876800" cy="1524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Good Luck</a:t>
            </a:r>
            <a:endParaRPr lang="en-US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88536"/>
          </a:xfrm>
        </p:spPr>
        <p:txBody>
          <a:bodyPr/>
          <a:lstStyle/>
          <a:p>
            <a:pPr marL="465138" indent="-355600"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Reach out to others</a:t>
            </a:r>
          </a:p>
          <a:p>
            <a:pPr marL="465138" indent="-355600"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Bring in a team to help with the drafting</a:t>
            </a:r>
          </a:p>
          <a:p>
            <a:pPr marL="465138" indent="-355600"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Plan ahead</a:t>
            </a:r>
          </a:p>
          <a:p>
            <a:pPr marL="465138" indent="-355600">
              <a:spcAft>
                <a:spcPts val="12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Double check your work</a:t>
            </a:r>
          </a:p>
          <a:p>
            <a:pPr marL="465138" indent="-355600">
              <a:buClr>
                <a:srgbClr val="C00000"/>
              </a:buClr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Keep previous submissions and standard, descriptive statistics and paragraphs in a shared file</a:t>
            </a: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543800" y="6248400"/>
            <a:ext cx="1143000" cy="301752"/>
          </a:xfrm>
        </p:spPr>
        <p:txBody>
          <a:bodyPr/>
          <a:lstStyle/>
          <a:p>
            <a:fld id="{D7D627D0-FD1B-4621-9891-2746DF55FCCD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4582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Examples / Resources / E-clips / Blogs / Videos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876800"/>
          </a:xfrm>
        </p:spPr>
        <p:txBody>
          <a:bodyPr>
            <a:normAutofit/>
          </a:bodyPr>
          <a:lstStyle/>
          <a:p>
            <a:pPr marL="566738" indent="-457200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http://grants.nih.gov/grants/writing_application.htm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66738" indent="-457200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http://www.niaid.nih.gov/researchfunding/grant/Pages/aag.aspx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66738" indent="-457200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4"/>
              </a:rPr>
              <a:t>http://governmentgrant.com/writing-grants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66738" indent="-457200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5"/>
              </a:rPr>
              <a:t>www.ManagementConcepts.com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66738" indent="-457200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6"/>
              </a:rPr>
              <a:t>http://blogs.ManagementConcepts.com/grants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66738" indent="-457200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7"/>
              </a:rPr>
              <a:t>http://www.youtube.com/watch?v=sA67g6zaKOE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66738" indent="-45720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8"/>
              </a:rPr>
              <a:t>http://www.ganttproject.biz/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20000" y="6400800"/>
            <a:ext cx="1185864" cy="225552"/>
          </a:xfrm>
        </p:spPr>
        <p:txBody>
          <a:bodyPr/>
          <a:lstStyle/>
          <a:p>
            <a:fld id="{AF9AE2D0-E363-4199-8892-18907FEFCFB4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304800" y="5105400"/>
            <a:ext cx="1981200" cy="1295400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0800000">
            <a:off x="5105399" y="3200400"/>
            <a:ext cx="1142998" cy="914400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3581400" cy="8382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Questions</a:t>
            </a:r>
            <a:endParaRPr lang="en-US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00400"/>
            <a:ext cx="5943600" cy="3200400"/>
          </a:xfrm>
          <a:ln w="53975">
            <a:solidFill>
              <a:srgbClr val="000099"/>
            </a:solidFill>
            <a:prstDash val="solid"/>
          </a:ln>
        </p:spPr>
        <p:txBody>
          <a:bodyPr>
            <a:normAutofit/>
          </a:bodyPr>
          <a:lstStyle/>
          <a:p>
            <a:pPr marL="115888" indent="-6350">
              <a:buNone/>
            </a:pPr>
            <a:endParaRPr lang="en-US" sz="1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115888" indent="-6350">
              <a:buNone/>
            </a:pP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Carri Brown, CGFM, MBA</a:t>
            </a:r>
          </a:p>
          <a:p>
            <a:pPr marL="115888" indent="-6350">
              <a:spcAft>
                <a:spcPts val="600"/>
              </a:spcAft>
              <a:buNone/>
            </a:pP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County Executive Director</a:t>
            </a:r>
          </a:p>
          <a:p>
            <a:pPr marL="115888" indent="-6350">
              <a:buNone/>
            </a:pPr>
            <a:endParaRPr lang="en-US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115888" indent="-6350">
              <a:buNone/>
            </a:pPr>
            <a:endParaRPr lang="en-US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115888" indent="-6350" algn="r">
              <a:buNone/>
            </a:pPr>
            <a:endParaRPr lang="en-US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115888" indent="-6350" algn="r">
              <a:buNone/>
            </a:pP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brownc12@odjfs.state.oh.us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543800" y="6248400"/>
            <a:ext cx="1338264" cy="301752"/>
          </a:xfrm>
        </p:spPr>
        <p:txBody>
          <a:bodyPr/>
          <a:lstStyle/>
          <a:p>
            <a:fld id="{78D1C8C8-959C-4565-A82B-9D53D6B40678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0000" y="116919"/>
            <a:ext cx="1447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 smtClean="0">
                <a:solidFill>
                  <a:srgbClr val="000099"/>
                </a:solidFill>
                <a:latin typeface="Arial Rounded MT Bold" pitchFamily="34" charset="0"/>
              </a:rPr>
              <a:t>?</a:t>
            </a:r>
            <a:endParaRPr lang="en-US" sz="13000" dirty="0">
              <a:solidFill>
                <a:srgbClr val="000099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001000" cy="1066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Examples of non-government funders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(may require lead applicant to be a non-profit agency)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715000"/>
            <a:ext cx="4040188" cy="6096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Local/Corporate</a:t>
            </a:r>
            <a:endParaRPr lang="en-US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5715000"/>
            <a:ext cx="4041775" cy="6096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National</a:t>
            </a:r>
            <a:endParaRPr lang="en-US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286000"/>
            <a:ext cx="4040188" cy="3172675"/>
          </a:xfrm>
        </p:spPr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UPS Foundation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United Way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Woodruff Foundation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Fairfield Foundation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PNC Trust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86000"/>
            <a:ext cx="4041775" cy="3172675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Robert Wood Johnson Foundation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Bill and Melinda Gates Foundation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Susan G.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Komen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Foundation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AVON Foundation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W.K. Kellogg Foundation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Henry J. Kaiser Family Foundation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315200" y="6403848"/>
            <a:ext cx="1414464" cy="301752"/>
          </a:xfrm>
        </p:spPr>
        <p:txBody>
          <a:bodyPr/>
          <a:lstStyle/>
          <a:p>
            <a:fld id="{D83091A8-247B-4F86-BD31-A2F06ECA1404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066800"/>
            <a:ext cx="586803" cy="468163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Websites to review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Placeholder 5" descr="Time for review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375" r="9375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943600" y="1752600"/>
            <a:ext cx="2971799" cy="4038197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www.grants.gov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4"/>
              </a:rPr>
              <a:t>www.fdncenter.org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5"/>
              </a:rPr>
              <a:t>www.npguides.org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6"/>
              </a:rPr>
              <a:t>www.guidestar.org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7"/>
              </a:rPr>
              <a:t>www.foundations.org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67600" y="6096000"/>
            <a:ext cx="1109664" cy="301752"/>
          </a:xfrm>
        </p:spPr>
        <p:txBody>
          <a:bodyPr/>
          <a:lstStyle/>
          <a:p>
            <a:fld id="{751B0563-D0CF-444B-987B-38628962556A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46482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Types of Proposals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382000" cy="4821936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 – offers specific services</a:t>
            </a:r>
          </a:p>
          <a:p>
            <a:pPr>
              <a:spcBef>
                <a:spcPts val="0"/>
              </a:spcBef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Research – studies a topic or issue, 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  <a:buNone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may be combined with services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Training – provides education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Planning – prepares for larger proposal or coordinates with a program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Technical assistance – helps other agencies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Capital improvement – funds construction or equipment purchases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Types of proposal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737635">
            <a:off x="6066873" y="855472"/>
            <a:ext cx="2687780" cy="221997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91400" y="6324600"/>
            <a:ext cx="1371600" cy="304800"/>
          </a:xfrm>
        </p:spPr>
        <p:txBody>
          <a:bodyPr/>
          <a:lstStyle/>
          <a:p>
            <a:fld id="{DC28E65D-F516-4FDB-93E5-5FC10C180179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28600" y="152400"/>
            <a:ext cx="5425117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609600"/>
            <a:ext cx="33528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Make a plan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534400" cy="4876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Write down a flexible strategy for seeking grants</a:t>
            </a:r>
          </a:p>
          <a:p>
            <a:pPr marL="914400" lvl="1" indent="-231775"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Immediate and long range goals should be considered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Keep it up to date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Review it and revise it based on ongoing SWOT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Involve all levels of the organization</a:t>
            </a:r>
          </a:p>
          <a:p>
            <a:pPr marL="914400" lvl="1" indent="-231775">
              <a:buClr>
                <a:schemeClr val="accent2">
                  <a:lumMod val="75000"/>
                </a:schemeClr>
              </a:buClr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Identify a lead or champion for the effort</a:t>
            </a:r>
          </a:p>
          <a:p>
            <a:pPr marL="914400" lvl="1" indent="-231775"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Hold short meetings and give homework assignments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Build relationships and involve stakeholders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(collaborations, letters of intent, letters of support)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05736" y="6556248"/>
            <a:ext cx="1338264" cy="301752"/>
          </a:xfrm>
        </p:spPr>
        <p:txBody>
          <a:bodyPr/>
          <a:lstStyle/>
          <a:p>
            <a:fld id="{34A75430-A48C-493E-818A-B928566E5932}" type="datetime8">
              <a:rPr lang="en-US" smtClean="0"/>
              <a:pPr/>
              <a:t>1/16/2013 10:32 AM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740B-BD63-4ABA-AA48-2906271845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1478</TotalTime>
  <Words>2110</Words>
  <Application>Microsoft Office PowerPoint</Application>
  <PresentationFormat>On-screen Show (4:3)</PresentationFormat>
  <Paragraphs>490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Urban</vt:lpstr>
      <vt:lpstr>Competitive Grant Writing 101</vt:lpstr>
      <vt:lpstr>Purpose of the Presentation</vt:lpstr>
      <vt:lpstr>Helpful Hints </vt:lpstr>
      <vt:lpstr>Common Terms</vt:lpstr>
      <vt:lpstr>Connect with Funders </vt:lpstr>
      <vt:lpstr>Examples of non-government funders (may require lead applicant to be a non-profit agency) </vt:lpstr>
      <vt:lpstr>Websites to review </vt:lpstr>
      <vt:lpstr>Types of Proposals</vt:lpstr>
      <vt:lpstr>Make a plan</vt:lpstr>
      <vt:lpstr>Find the right funding partner(s) &amp;  pay attention to that partner’s expectations</vt:lpstr>
      <vt:lpstr>Prepare a well-written proposal</vt:lpstr>
      <vt:lpstr>Review the selection criteria</vt:lpstr>
      <vt:lpstr>Tips in the Planning Stages</vt:lpstr>
      <vt:lpstr>Writing Stages</vt:lpstr>
      <vt:lpstr>Slide 15</vt:lpstr>
      <vt:lpstr>Components of a Proposal</vt:lpstr>
      <vt:lpstr>Cover Letter Abstract </vt:lpstr>
      <vt:lpstr>Statement of need </vt:lpstr>
      <vt:lpstr>Statement of Need</vt:lpstr>
      <vt:lpstr>Major tasks</vt:lpstr>
      <vt:lpstr>Project Goals and Objectives</vt:lpstr>
      <vt:lpstr>Drafting program objectives</vt:lpstr>
      <vt:lpstr>Drafting the project description</vt:lpstr>
      <vt:lpstr>Be creative</vt:lpstr>
      <vt:lpstr>Logic Model</vt:lpstr>
      <vt:lpstr>Logic Model</vt:lpstr>
      <vt:lpstr>Inputs</vt:lpstr>
      <vt:lpstr>Processes</vt:lpstr>
      <vt:lpstr>Outputs</vt:lpstr>
      <vt:lpstr>Outcomes</vt:lpstr>
      <vt:lpstr>Logic Model (and evaluation) Templates</vt:lpstr>
      <vt:lpstr>Slide 32</vt:lpstr>
      <vt:lpstr>Suggested activities for methods</vt:lpstr>
      <vt:lpstr>Methods</vt:lpstr>
      <vt:lpstr>Evaluation</vt:lpstr>
      <vt:lpstr>Process Evaluation</vt:lpstr>
      <vt:lpstr> Process Evaluation Questions </vt:lpstr>
      <vt:lpstr>Outcome Evaluation</vt:lpstr>
      <vt:lpstr>Examples of Outcome Evaluation Questions</vt:lpstr>
      <vt:lpstr>Evaluation Plan</vt:lpstr>
      <vt:lpstr>Budget</vt:lpstr>
      <vt:lpstr>Budget justification</vt:lpstr>
      <vt:lpstr>Steps in budgeting</vt:lpstr>
      <vt:lpstr>Direct Costs</vt:lpstr>
      <vt:lpstr>Indirect Costs</vt:lpstr>
      <vt:lpstr>Appendices</vt:lpstr>
      <vt:lpstr>Appendices</vt:lpstr>
      <vt:lpstr>Submission</vt:lpstr>
      <vt:lpstr>Scoring and getting feedback</vt:lpstr>
      <vt:lpstr>Slide 50</vt:lpstr>
      <vt:lpstr>Common mis-steps</vt:lpstr>
      <vt:lpstr>Governmental Agency Review</vt:lpstr>
      <vt:lpstr>Sample criteria</vt:lpstr>
      <vt:lpstr>Good Luck</vt:lpstr>
      <vt:lpstr>Examples / Resources / E-clips / Blogs / Videos</vt:lpstr>
      <vt:lpstr>Questions</vt:lpstr>
    </vt:vector>
  </TitlesOfParts>
  <Company>ODJFS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Competitive Grant Writing</dc:title>
  <dc:creator>BROWNC12</dc:creator>
  <cp:lastModifiedBy>BROWNC12</cp:lastModifiedBy>
  <cp:revision>147</cp:revision>
  <dcterms:created xsi:type="dcterms:W3CDTF">2012-12-27T18:51:26Z</dcterms:created>
  <dcterms:modified xsi:type="dcterms:W3CDTF">2013-01-16T15:32:58Z</dcterms:modified>
</cp:coreProperties>
</file>