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9" r:id="rId4"/>
    <p:sldId id="282" r:id="rId5"/>
    <p:sldId id="30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7" r:id="rId19"/>
    <p:sldId id="301" r:id="rId20"/>
    <p:sldId id="299" r:id="rId21"/>
    <p:sldId id="300" r:id="rId22"/>
    <p:sldId id="303" r:id="rId2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1E1E20"/>
    <a:srgbClr val="D5D5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5614" autoAdjust="0"/>
  </p:normalViewPr>
  <p:slideViewPr>
    <p:cSldViewPr>
      <p:cViewPr>
        <p:scale>
          <a:sx n="70" d="100"/>
          <a:sy n="70" d="100"/>
        </p:scale>
        <p:origin x="-2334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9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80D0C9-5B0C-47C5-BCD1-0572A4404C31}" type="doc">
      <dgm:prSet loTypeId="urn:microsoft.com/office/officeart/2005/8/layout/vList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AC9B0D1-6648-4CB3-B189-7ED6ACDAF07E}">
      <dgm:prSet phldrT="[Text]"/>
      <dgm:spPr/>
      <dgm:t>
        <a:bodyPr/>
        <a:lstStyle/>
        <a:p>
          <a:r>
            <a:rPr kumimoji="0" lang="en-US" b="0" i="0" u="none" strike="noStrike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Increase awareness of services</a:t>
          </a:r>
          <a:endParaRPr lang="en-US" dirty="0"/>
        </a:p>
      </dgm:t>
    </dgm:pt>
    <dgm:pt modelId="{0D245EBE-7D52-4A25-A1B6-CB1E991ABF1B}" type="parTrans" cxnId="{AC8D9CBE-49CB-42BA-8CE3-1AE952CDE100}">
      <dgm:prSet/>
      <dgm:spPr/>
      <dgm:t>
        <a:bodyPr/>
        <a:lstStyle/>
        <a:p>
          <a:endParaRPr lang="en-US"/>
        </a:p>
      </dgm:t>
    </dgm:pt>
    <dgm:pt modelId="{37CD012A-7CF6-426F-9308-C8A779FE6657}" type="sibTrans" cxnId="{AC8D9CBE-49CB-42BA-8CE3-1AE952CDE100}">
      <dgm:prSet/>
      <dgm:spPr/>
      <dgm:t>
        <a:bodyPr/>
        <a:lstStyle/>
        <a:p>
          <a:endParaRPr lang="en-US"/>
        </a:p>
      </dgm:t>
    </dgm:pt>
    <dgm:pt modelId="{A514A02A-81C1-43A5-AD5E-54A25752FD4C}">
      <dgm:prSet phldrT="[Text]"/>
      <dgm:spPr/>
      <dgm:t>
        <a:bodyPr/>
        <a:lstStyle/>
        <a:p>
          <a:r>
            <a:rPr lang="en-US" dirty="0" smtClean="0"/>
            <a:t>Increasing outreach efforts to the public </a:t>
          </a:r>
        </a:p>
        <a:p>
          <a:r>
            <a:rPr lang="en-US" dirty="0" smtClean="0"/>
            <a:t>and to all stakeholders</a:t>
          </a:r>
          <a:endParaRPr lang="en-US" dirty="0"/>
        </a:p>
      </dgm:t>
    </dgm:pt>
    <dgm:pt modelId="{A78C54B3-2D3A-4CE0-9523-CB8391037BAF}" type="parTrans" cxnId="{7876FB3B-01F4-4252-948A-B47079D2E8E9}">
      <dgm:prSet/>
      <dgm:spPr/>
      <dgm:t>
        <a:bodyPr/>
        <a:lstStyle/>
        <a:p>
          <a:endParaRPr lang="en-US"/>
        </a:p>
      </dgm:t>
    </dgm:pt>
    <dgm:pt modelId="{2FAC084C-7AED-4AE9-A1F2-3D247E5C7F13}" type="sibTrans" cxnId="{7876FB3B-01F4-4252-948A-B47079D2E8E9}">
      <dgm:prSet/>
      <dgm:spPr/>
      <dgm:t>
        <a:bodyPr/>
        <a:lstStyle/>
        <a:p>
          <a:endParaRPr lang="en-US"/>
        </a:p>
      </dgm:t>
    </dgm:pt>
    <dgm:pt modelId="{CE3F5E4B-9340-4613-8ED9-7596D437CC52}">
      <dgm:prSet phldrT="[Text]"/>
      <dgm:spPr/>
      <dgm:t>
        <a:bodyPr/>
        <a:lstStyle/>
        <a:p>
          <a:r>
            <a:rPr lang="en-US" dirty="0" smtClean="0"/>
            <a:t>Address zoning questions</a:t>
          </a:r>
          <a:endParaRPr lang="en-US" dirty="0"/>
        </a:p>
      </dgm:t>
    </dgm:pt>
    <dgm:pt modelId="{6015A942-2056-4469-8BE7-F72A8CC2C202}" type="parTrans" cxnId="{B451DF17-F161-4483-BAA5-B56F1D2C1E6C}">
      <dgm:prSet/>
      <dgm:spPr/>
      <dgm:t>
        <a:bodyPr/>
        <a:lstStyle/>
        <a:p>
          <a:endParaRPr lang="en-US"/>
        </a:p>
      </dgm:t>
    </dgm:pt>
    <dgm:pt modelId="{E9271895-B082-433E-9282-92C8ABC610E2}" type="sibTrans" cxnId="{B451DF17-F161-4483-BAA5-B56F1D2C1E6C}">
      <dgm:prSet/>
      <dgm:spPr/>
      <dgm:t>
        <a:bodyPr/>
        <a:lstStyle/>
        <a:p>
          <a:endParaRPr lang="en-US"/>
        </a:p>
      </dgm:t>
    </dgm:pt>
    <dgm:pt modelId="{A570A187-327C-427D-A821-43D0D478DCD6}">
      <dgm:prSet phldrT="[Text]"/>
      <dgm:spPr/>
      <dgm:t>
        <a:bodyPr/>
        <a:lstStyle/>
        <a:p>
          <a:r>
            <a:rPr lang="en-US" dirty="0" smtClean="0"/>
            <a:t>Conduct outreach efforts beyond Lancaster, seek to reach all parts of the county, work on outreach to all audiences</a:t>
          </a:r>
          <a:endParaRPr lang="en-US" dirty="0"/>
        </a:p>
      </dgm:t>
    </dgm:pt>
    <dgm:pt modelId="{A174A734-DA50-4682-AFDE-B3CC0D1C20A7}" type="parTrans" cxnId="{650516F4-4A80-4EF3-B8E3-C958513701FE}">
      <dgm:prSet/>
      <dgm:spPr/>
      <dgm:t>
        <a:bodyPr/>
        <a:lstStyle/>
        <a:p>
          <a:endParaRPr lang="en-US"/>
        </a:p>
      </dgm:t>
    </dgm:pt>
    <dgm:pt modelId="{DE836271-048C-4DDF-A1B7-45A9EC8BED48}" type="sibTrans" cxnId="{650516F4-4A80-4EF3-B8E3-C958513701FE}">
      <dgm:prSet/>
      <dgm:spPr/>
      <dgm:t>
        <a:bodyPr/>
        <a:lstStyle/>
        <a:p>
          <a:endParaRPr lang="en-US"/>
        </a:p>
      </dgm:t>
    </dgm:pt>
    <dgm:pt modelId="{8FF37CE4-808D-4DA0-A4A2-A11B708373FB}" type="pres">
      <dgm:prSet presAssocID="{2380D0C9-5B0C-47C5-BCD1-0572A4404C3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030DAC-9FA7-4634-A853-7F1B5B7C5573}" type="pres">
      <dgm:prSet presAssocID="{A570A187-327C-427D-A821-43D0D478DCD6}" presName="comp" presStyleCnt="0"/>
      <dgm:spPr/>
    </dgm:pt>
    <dgm:pt modelId="{EAFB4BF2-705A-40B6-83F0-26E6FB64AF81}" type="pres">
      <dgm:prSet presAssocID="{A570A187-327C-427D-A821-43D0D478DCD6}" presName="box" presStyleLbl="node1" presStyleIdx="0" presStyleCnt="4"/>
      <dgm:spPr/>
      <dgm:t>
        <a:bodyPr/>
        <a:lstStyle/>
        <a:p>
          <a:endParaRPr lang="en-US"/>
        </a:p>
      </dgm:t>
    </dgm:pt>
    <dgm:pt modelId="{5E782FF9-78E0-4749-9F3F-3A047DACB760}" type="pres">
      <dgm:prSet presAssocID="{A570A187-327C-427D-A821-43D0D478DCD6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7387782-46BA-4C9E-B7E7-874A5C6BB282}" type="pres">
      <dgm:prSet presAssocID="{A570A187-327C-427D-A821-43D0D478DCD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F5F9D-A00E-46EE-9AD3-12178D459C45}" type="pres">
      <dgm:prSet presAssocID="{DE836271-048C-4DDF-A1B7-45A9EC8BED48}" presName="spacer" presStyleCnt="0"/>
      <dgm:spPr/>
    </dgm:pt>
    <dgm:pt modelId="{54DA62FB-EB51-4BFF-B385-344350C763B1}" type="pres">
      <dgm:prSet presAssocID="{8AC9B0D1-6648-4CB3-B189-7ED6ACDAF07E}" presName="comp" presStyleCnt="0"/>
      <dgm:spPr/>
    </dgm:pt>
    <dgm:pt modelId="{992BEAF3-7AF4-40C7-A3DE-EDFD2259BB28}" type="pres">
      <dgm:prSet presAssocID="{8AC9B0D1-6648-4CB3-B189-7ED6ACDAF07E}" presName="box" presStyleLbl="node1" presStyleIdx="1" presStyleCnt="4" custLinFactNeighborY="-4000"/>
      <dgm:spPr/>
      <dgm:t>
        <a:bodyPr/>
        <a:lstStyle/>
        <a:p>
          <a:endParaRPr lang="en-US"/>
        </a:p>
      </dgm:t>
    </dgm:pt>
    <dgm:pt modelId="{0A00080C-6A70-4ED6-8B91-7AC50A13EC91}" type="pres">
      <dgm:prSet presAssocID="{8AC9B0D1-6648-4CB3-B189-7ED6ACDAF07E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B43F2F3-E7CE-4A1B-BA76-82A02342CC3A}" type="pres">
      <dgm:prSet presAssocID="{8AC9B0D1-6648-4CB3-B189-7ED6ACDAF07E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7619-3573-4864-82C9-C181692ACCDB}" type="pres">
      <dgm:prSet presAssocID="{37CD012A-7CF6-426F-9308-C8A779FE6657}" presName="spacer" presStyleCnt="0"/>
      <dgm:spPr/>
    </dgm:pt>
    <dgm:pt modelId="{C9110E50-2AA6-4CBB-A7FC-A37D4421D0D2}" type="pres">
      <dgm:prSet presAssocID="{A514A02A-81C1-43A5-AD5E-54A25752FD4C}" presName="comp" presStyleCnt="0"/>
      <dgm:spPr/>
    </dgm:pt>
    <dgm:pt modelId="{3CA2F5D5-CEA4-4773-90FA-62E76E1463A3}" type="pres">
      <dgm:prSet presAssocID="{A514A02A-81C1-43A5-AD5E-54A25752FD4C}" presName="box" presStyleLbl="node1" presStyleIdx="2" presStyleCnt="4"/>
      <dgm:spPr/>
      <dgm:t>
        <a:bodyPr/>
        <a:lstStyle/>
        <a:p>
          <a:endParaRPr lang="en-US"/>
        </a:p>
      </dgm:t>
    </dgm:pt>
    <dgm:pt modelId="{3A4FD789-2F81-4497-8751-204B0591B872}" type="pres">
      <dgm:prSet presAssocID="{A514A02A-81C1-43A5-AD5E-54A25752FD4C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1993A55-BFD0-47F8-894E-23FA4A7995DF}" type="pres">
      <dgm:prSet presAssocID="{A514A02A-81C1-43A5-AD5E-54A25752FD4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C1306-9AB8-45CA-812A-D82206256324}" type="pres">
      <dgm:prSet presAssocID="{2FAC084C-7AED-4AE9-A1F2-3D247E5C7F13}" presName="spacer" presStyleCnt="0"/>
      <dgm:spPr/>
    </dgm:pt>
    <dgm:pt modelId="{FFC4E865-EA87-4945-B8A5-17D91844B283}" type="pres">
      <dgm:prSet presAssocID="{CE3F5E4B-9340-4613-8ED9-7596D437CC52}" presName="comp" presStyleCnt="0"/>
      <dgm:spPr/>
    </dgm:pt>
    <dgm:pt modelId="{92A9A305-54BE-46A2-8DD3-10025098F387}" type="pres">
      <dgm:prSet presAssocID="{CE3F5E4B-9340-4613-8ED9-7596D437CC52}" presName="box" presStyleLbl="node1" presStyleIdx="3" presStyleCnt="4"/>
      <dgm:spPr/>
      <dgm:t>
        <a:bodyPr/>
        <a:lstStyle/>
        <a:p>
          <a:endParaRPr lang="en-US"/>
        </a:p>
      </dgm:t>
    </dgm:pt>
    <dgm:pt modelId="{124F0540-6A5A-456D-AB73-ECE5DE85E8B1}" type="pres">
      <dgm:prSet presAssocID="{CE3F5E4B-9340-4613-8ED9-7596D437CC52}" presName="img" presStyleLbl="fgImgPlace1" presStyleIdx="3" presStyleCnt="4" custLinFactNeighborX="-2122" custLinFactNeighborY="354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CBA99EE-5769-4AE0-805D-DA8D5C071AB2}" type="pres">
      <dgm:prSet presAssocID="{CE3F5E4B-9340-4613-8ED9-7596D437CC5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1EC01E-9F3D-46E7-87CE-780AF610995B}" type="presOf" srcId="{8AC9B0D1-6648-4CB3-B189-7ED6ACDAF07E}" destId="{992BEAF3-7AF4-40C7-A3DE-EDFD2259BB28}" srcOrd="0" destOrd="0" presId="urn:microsoft.com/office/officeart/2005/8/layout/vList4"/>
    <dgm:cxn modelId="{7876FB3B-01F4-4252-948A-B47079D2E8E9}" srcId="{2380D0C9-5B0C-47C5-BCD1-0572A4404C31}" destId="{A514A02A-81C1-43A5-AD5E-54A25752FD4C}" srcOrd="2" destOrd="0" parTransId="{A78C54B3-2D3A-4CE0-9523-CB8391037BAF}" sibTransId="{2FAC084C-7AED-4AE9-A1F2-3D247E5C7F13}"/>
    <dgm:cxn modelId="{F5B0AEA4-3691-4833-A423-3A937F742355}" type="presOf" srcId="{CE3F5E4B-9340-4613-8ED9-7596D437CC52}" destId="{0CBA99EE-5769-4AE0-805D-DA8D5C071AB2}" srcOrd="1" destOrd="0" presId="urn:microsoft.com/office/officeart/2005/8/layout/vList4"/>
    <dgm:cxn modelId="{0783C435-4DEA-41C1-9A64-8785021B5B80}" type="presOf" srcId="{CE3F5E4B-9340-4613-8ED9-7596D437CC52}" destId="{92A9A305-54BE-46A2-8DD3-10025098F387}" srcOrd="0" destOrd="0" presId="urn:microsoft.com/office/officeart/2005/8/layout/vList4"/>
    <dgm:cxn modelId="{586058E1-EDD7-4B61-A3C8-7D27869E784F}" type="presOf" srcId="{A570A187-327C-427D-A821-43D0D478DCD6}" destId="{77387782-46BA-4C9E-B7E7-874A5C6BB282}" srcOrd="1" destOrd="0" presId="urn:microsoft.com/office/officeart/2005/8/layout/vList4"/>
    <dgm:cxn modelId="{B54A79C6-0904-4B05-AB65-4546EFB6F975}" type="presOf" srcId="{A514A02A-81C1-43A5-AD5E-54A25752FD4C}" destId="{01993A55-BFD0-47F8-894E-23FA4A7995DF}" srcOrd="1" destOrd="0" presId="urn:microsoft.com/office/officeart/2005/8/layout/vList4"/>
    <dgm:cxn modelId="{AC8D9CBE-49CB-42BA-8CE3-1AE952CDE100}" srcId="{2380D0C9-5B0C-47C5-BCD1-0572A4404C31}" destId="{8AC9B0D1-6648-4CB3-B189-7ED6ACDAF07E}" srcOrd="1" destOrd="0" parTransId="{0D245EBE-7D52-4A25-A1B6-CB1E991ABF1B}" sibTransId="{37CD012A-7CF6-426F-9308-C8A779FE6657}"/>
    <dgm:cxn modelId="{6F0CAA6F-12EB-454A-B01C-9EE85015A6C3}" type="presOf" srcId="{A570A187-327C-427D-A821-43D0D478DCD6}" destId="{EAFB4BF2-705A-40B6-83F0-26E6FB64AF81}" srcOrd="0" destOrd="0" presId="urn:microsoft.com/office/officeart/2005/8/layout/vList4"/>
    <dgm:cxn modelId="{F4804471-0F6E-4BE4-B644-246BB5CE548C}" type="presOf" srcId="{2380D0C9-5B0C-47C5-BCD1-0572A4404C31}" destId="{8FF37CE4-808D-4DA0-A4A2-A11B708373FB}" srcOrd="0" destOrd="0" presId="urn:microsoft.com/office/officeart/2005/8/layout/vList4"/>
    <dgm:cxn modelId="{B451DF17-F161-4483-BAA5-B56F1D2C1E6C}" srcId="{2380D0C9-5B0C-47C5-BCD1-0572A4404C31}" destId="{CE3F5E4B-9340-4613-8ED9-7596D437CC52}" srcOrd="3" destOrd="0" parTransId="{6015A942-2056-4469-8BE7-F72A8CC2C202}" sibTransId="{E9271895-B082-433E-9282-92C8ABC610E2}"/>
    <dgm:cxn modelId="{2FF739D2-2605-4F78-A9EC-EDEAE0A02537}" type="presOf" srcId="{8AC9B0D1-6648-4CB3-B189-7ED6ACDAF07E}" destId="{AB43F2F3-E7CE-4A1B-BA76-82A02342CC3A}" srcOrd="1" destOrd="0" presId="urn:microsoft.com/office/officeart/2005/8/layout/vList4"/>
    <dgm:cxn modelId="{496EC554-CA8C-4104-A895-C669ADEC6418}" type="presOf" srcId="{A514A02A-81C1-43A5-AD5E-54A25752FD4C}" destId="{3CA2F5D5-CEA4-4773-90FA-62E76E1463A3}" srcOrd="0" destOrd="0" presId="urn:microsoft.com/office/officeart/2005/8/layout/vList4"/>
    <dgm:cxn modelId="{650516F4-4A80-4EF3-B8E3-C958513701FE}" srcId="{2380D0C9-5B0C-47C5-BCD1-0572A4404C31}" destId="{A570A187-327C-427D-A821-43D0D478DCD6}" srcOrd="0" destOrd="0" parTransId="{A174A734-DA50-4682-AFDE-B3CC0D1C20A7}" sibTransId="{DE836271-048C-4DDF-A1B7-45A9EC8BED48}"/>
    <dgm:cxn modelId="{7DA2F171-7221-4D8A-BF4D-3F10D72B9127}" type="presParOf" srcId="{8FF37CE4-808D-4DA0-A4A2-A11B708373FB}" destId="{C8030DAC-9FA7-4634-A853-7F1B5B7C5573}" srcOrd="0" destOrd="0" presId="urn:microsoft.com/office/officeart/2005/8/layout/vList4"/>
    <dgm:cxn modelId="{65BC1E0C-0C46-4151-966D-E9EB94BEBD8A}" type="presParOf" srcId="{C8030DAC-9FA7-4634-A853-7F1B5B7C5573}" destId="{EAFB4BF2-705A-40B6-83F0-26E6FB64AF81}" srcOrd="0" destOrd="0" presId="urn:microsoft.com/office/officeart/2005/8/layout/vList4"/>
    <dgm:cxn modelId="{F9DECB9E-7E91-48A0-B819-1A7C59C5C6F9}" type="presParOf" srcId="{C8030DAC-9FA7-4634-A853-7F1B5B7C5573}" destId="{5E782FF9-78E0-4749-9F3F-3A047DACB760}" srcOrd="1" destOrd="0" presId="urn:microsoft.com/office/officeart/2005/8/layout/vList4"/>
    <dgm:cxn modelId="{C48151EA-96CE-405F-8AAC-27D1239B2989}" type="presParOf" srcId="{C8030DAC-9FA7-4634-A853-7F1B5B7C5573}" destId="{77387782-46BA-4C9E-B7E7-874A5C6BB282}" srcOrd="2" destOrd="0" presId="urn:microsoft.com/office/officeart/2005/8/layout/vList4"/>
    <dgm:cxn modelId="{1D455325-2B78-4F2A-946F-0E1773F88791}" type="presParOf" srcId="{8FF37CE4-808D-4DA0-A4A2-A11B708373FB}" destId="{6E8F5F9D-A00E-46EE-9AD3-12178D459C45}" srcOrd="1" destOrd="0" presId="urn:microsoft.com/office/officeart/2005/8/layout/vList4"/>
    <dgm:cxn modelId="{971EC0ED-D88F-4F5F-837C-B10BE3B5B05F}" type="presParOf" srcId="{8FF37CE4-808D-4DA0-A4A2-A11B708373FB}" destId="{54DA62FB-EB51-4BFF-B385-344350C763B1}" srcOrd="2" destOrd="0" presId="urn:microsoft.com/office/officeart/2005/8/layout/vList4"/>
    <dgm:cxn modelId="{87AB0177-2276-46F2-A3EA-F5BF535409AD}" type="presParOf" srcId="{54DA62FB-EB51-4BFF-B385-344350C763B1}" destId="{992BEAF3-7AF4-40C7-A3DE-EDFD2259BB28}" srcOrd="0" destOrd="0" presId="urn:microsoft.com/office/officeart/2005/8/layout/vList4"/>
    <dgm:cxn modelId="{CEBBF7B7-754E-4011-859F-CDA5ED19D45B}" type="presParOf" srcId="{54DA62FB-EB51-4BFF-B385-344350C763B1}" destId="{0A00080C-6A70-4ED6-8B91-7AC50A13EC91}" srcOrd="1" destOrd="0" presId="urn:microsoft.com/office/officeart/2005/8/layout/vList4"/>
    <dgm:cxn modelId="{4D62805E-3689-4C8D-82A5-0CA9FEFD2C78}" type="presParOf" srcId="{54DA62FB-EB51-4BFF-B385-344350C763B1}" destId="{AB43F2F3-E7CE-4A1B-BA76-82A02342CC3A}" srcOrd="2" destOrd="0" presId="urn:microsoft.com/office/officeart/2005/8/layout/vList4"/>
    <dgm:cxn modelId="{95F3680B-B816-4872-95D8-36DB74E2FD9C}" type="presParOf" srcId="{8FF37CE4-808D-4DA0-A4A2-A11B708373FB}" destId="{17B27619-3573-4864-82C9-C181692ACCDB}" srcOrd="3" destOrd="0" presId="urn:microsoft.com/office/officeart/2005/8/layout/vList4"/>
    <dgm:cxn modelId="{C0D5E9B4-FD69-44E5-8E24-B17FEE219E34}" type="presParOf" srcId="{8FF37CE4-808D-4DA0-A4A2-A11B708373FB}" destId="{C9110E50-2AA6-4CBB-A7FC-A37D4421D0D2}" srcOrd="4" destOrd="0" presId="urn:microsoft.com/office/officeart/2005/8/layout/vList4"/>
    <dgm:cxn modelId="{6CEC3259-5CCB-47B2-837B-69036749693C}" type="presParOf" srcId="{C9110E50-2AA6-4CBB-A7FC-A37D4421D0D2}" destId="{3CA2F5D5-CEA4-4773-90FA-62E76E1463A3}" srcOrd="0" destOrd="0" presId="urn:microsoft.com/office/officeart/2005/8/layout/vList4"/>
    <dgm:cxn modelId="{28E5A6AD-44C6-43B1-BDDC-CD8E1588839B}" type="presParOf" srcId="{C9110E50-2AA6-4CBB-A7FC-A37D4421D0D2}" destId="{3A4FD789-2F81-4497-8751-204B0591B872}" srcOrd="1" destOrd="0" presId="urn:microsoft.com/office/officeart/2005/8/layout/vList4"/>
    <dgm:cxn modelId="{8169C3ED-C1D1-454F-9BF4-AD2DA367455D}" type="presParOf" srcId="{C9110E50-2AA6-4CBB-A7FC-A37D4421D0D2}" destId="{01993A55-BFD0-47F8-894E-23FA4A7995DF}" srcOrd="2" destOrd="0" presId="urn:microsoft.com/office/officeart/2005/8/layout/vList4"/>
    <dgm:cxn modelId="{761DA520-EBFE-4056-8676-D81BC128E7C0}" type="presParOf" srcId="{8FF37CE4-808D-4DA0-A4A2-A11B708373FB}" destId="{A4DC1306-9AB8-45CA-812A-D82206256324}" srcOrd="5" destOrd="0" presId="urn:microsoft.com/office/officeart/2005/8/layout/vList4"/>
    <dgm:cxn modelId="{1F77C8D6-7413-4ADF-9B6C-AF696F02673E}" type="presParOf" srcId="{8FF37CE4-808D-4DA0-A4A2-A11B708373FB}" destId="{FFC4E865-EA87-4945-B8A5-17D91844B283}" srcOrd="6" destOrd="0" presId="urn:microsoft.com/office/officeart/2005/8/layout/vList4"/>
    <dgm:cxn modelId="{AF928297-CA4E-4E53-ADAD-E47BCDA04CD3}" type="presParOf" srcId="{FFC4E865-EA87-4945-B8A5-17D91844B283}" destId="{92A9A305-54BE-46A2-8DD3-10025098F387}" srcOrd="0" destOrd="0" presId="urn:microsoft.com/office/officeart/2005/8/layout/vList4"/>
    <dgm:cxn modelId="{BBFD350F-6F86-4493-8877-698538668D2B}" type="presParOf" srcId="{FFC4E865-EA87-4945-B8A5-17D91844B283}" destId="{124F0540-6A5A-456D-AB73-ECE5DE85E8B1}" srcOrd="1" destOrd="0" presId="urn:microsoft.com/office/officeart/2005/8/layout/vList4"/>
    <dgm:cxn modelId="{6FD8EB82-F0BA-4E9A-845D-7B6DA567BDC7}" type="presParOf" srcId="{FFC4E865-EA87-4945-B8A5-17D91844B283}" destId="{0CBA99EE-5769-4AE0-805D-DA8D5C071AB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FB4BF2-705A-40B6-83F0-26E6FB64AF81}">
      <dsp:nvSpPr>
        <dsp:cNvPr id="0" name=""/>
        <dsp:cNvSpPr/>
      </dsp:nvSpPr>
      <dsp:spPr>
        <a:xfrm>
          <a:off x="0" y="0"/>
          <a:ext cx="5943600" cy="1098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Conduct outreach efforts beyond Lancaster, seek to reach all parts of the county, work on outreach to all audiences</a:t>
          </a:r>
          <a:endParaRPr lang="en-US" sz="1900" kern="1200" dirty="0"/>
        </a:p>
      </dsp:txBody>
      <dsp:txXfrm>
        <a:off x="1298525" y="0"/>
        <a:ext cx="4645074" cy="1098053"/>
      </dsp:txXfrm>
    </dsp:sp>
    <dsp:sp modelId="{5E782FF9-78E0-4749-9F3F-3A047DACB760}">
      <dsp:nvSpPr>
        <dsp:cNvPr id="0" name=""/>
        <dsp:cNvSpPr/>
      </dsp:nvSpPr>
      <dsp:spPr>
        <a:xfrm>
          <a:off x="109805" y="109805"/>
          <a:ext cx="1188720" cy="878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BEAF3-7AF4-40C7-A3DE-EDFD2259BB28}">
      <dsp:nvSpPr>
        <dsp:cNvPr id="0" name=""/>
        <dsp:cNvSpPr/>
      </dsp:nvSpPr>
      <dsp:spPr>
        <a:xfrm>
          <a:off x="0" y="1163937"/>
          <a:ext cx="5943600" cy="1098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900" b="0" i="0" u="none" strike="noStrike" kern="1200" cap="none" normalizeH="0" baseline="0" dirty="0" smtClean="0">
              <a:ln/>
              <a:effectLst/>
              <a:latin typeface="Arial" pitchFamily="34" charset="0"/>
              <a:ea typeface="Calibri" pitchFamily="34" charset="0"/>
              <a:cs typeface="Arial" pitchFamily="34" charset="0"/>
            </a:rPr>
            <a:t>Increase awareness of services</a:t>
          </a:r>
          <a:endParaRPr lang="en-US" sz="1900" kern="1200" dirty="0"/>
        </a:p>
      </dsp:txBody>
      <dsp:txXfrm>
        <a:off x="1298525" y="1163937"/>
        <a:ext cx="4645074" cy="1098053"/>
      </dsp:txXfrm>
    </dsp:sp>
    <dsp:sp modelId="{0A00080C-6A70-4ED6-8B91-7AC50A13EC91}">
      <dsp:nvSpPr>
        <dsp:cNvPr id="0" name=""/>
        <dsp:cNvSpPr/>
      </dsp:nvSpPr>
      <dsp:spPr>
        <a:xfrm>
          <a:off x="109805" y="1317664"/>
          <a:ext cx="1188720" cy="878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A2F5D5-CEA4-4773-90FA-62E76E1463A3}">
      <dsp:nvSpPr>
        <dsp:cNvPr id="0" name=""/>
        <dsp:cNvSpPr/>
      </dsp:nvSpPr>
      <dsp:spPr>
        <a:xfrm>
          <a:off x="0" y="2415718"/>
          <a:ext cx="5943600" cy="1098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Increasing outreach efforts to the public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and to all stakeholders</a:t>
          </a:r>
          <a:endParaRPr lang="en-US" sz="1900" kern="1200" dirty="0"/>
        </a:p>
      </dsp:txBody>
      <dsp:txXfrm>
        <a:off x="1298525" y="2415718"/>
        <a:ext cx="4645074" cy="1098053"/>
      </dsp:txXfrm>
    </dsp:sp>
    <dsp:sp modelId="{3A4FD789-2F81-4497-8751-204B0591B872}">
      <dsp:nvSpPr>
        <dsp:cNvPr id="0" name=""/>
        <dsp:cNvSpPr/>
      </dsp:nvSpPr>
      <dsp:spPr>
        <a:xfrm>
          <a:off x="109805" y="2525523"/>
          <a:ext cx="1188720" cy="878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9A305-54BE-46A2-8DD3-10025098F387}">
      <dsp:nvSpPr>
        <dsp:cNvPr id="0" name=""/>
        <dsp:cNvSpPr/>
      </dsp:nvSpPr>
      <dsp:spPr>
        <a:xfrm>
          <a:off x="0" y="3623577"/>
          <a:ext cx="5943600" cy="10980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Address zoning questions</a:t>
          </a:r>
          <a:endParaRPr lang="en-US" sz="1900" kern="1200" dirty="0"/>
        </a:p>
      </dsp:txBody>
      <dsp:txXfrm>
        <a:off x="1298525" y="3623577"/>
        <a:ext cx="4645074" cy="1098053"/>
      </dsp:txXfrm>
    </dsp:sp>
    <dsp:sp modelId="{124F0540-6A5A-456D-AB73-ECE5DE85E8B1}">
      <dsp:nvSpPr>
        <dsp:cNvPr id="0" name=""/>
        <dsp:cNvSpPr/>
      </dsp:nvSpPr>
      <dsp:spPr>
        <a:xfrm>
          <a:off x="84580" y="3764506"/>
          <a:ext cx="1188720" cy="8784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83AD8-3038-43DA-9E2F-BC32CC5EC4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6FE8A1-87EB-4D2B-A852-574C52A40A12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Animated picture collection: left picture moves to front center</a:t>
            </a:r>
          </a:p>
          <a:p>
            <a:r>
              <a:rPr lang="en-US" sz="1400" dirty="0" smtClean="0"/>
              <a:t>(Intermediate)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Tip: </a:t>
            </a:r>
            <a:r>
              <a:rPr lang="en-US" sz="1200" dirty="0" smtClean="0"/>
              <a:t>For the</a:t>
            </a:r>
            <a:r>
              <a:rPr lang="en-US" sz="1200" baseline="0" dirty="0" smtClean="0"/>
              <a:t> effects on this slide, it is recommended to use pictures with a “portrait” (vertical) orientation. </a:t>
            </a:r>
            <a:r>
              <a:rPr lang="en-US" sz="1200" b="0" baseline="0" dirty="0" smtClean="0"/>
              <a:t>This slide is the first slide in the picture collection sequence.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picture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Slides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Layout</a:t>
            </a:r>
            <a:r>
              <a:rPr lang="en-US" sz="1200" dirty="0" smtClean="0"/>
              <a:t>, and then click </a:t>
            </a:r>
            <a:r>
              <a:rPr lang="en-US" sz="1200" b="1" dirty="0" smtClean="0"/>
              <a:t>Blank</a:t>
            </a:r>
            <a:r>
              <a:rPr lang="en-US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Images </a:t>
            </a:r>
            <a:r>
              <a:rPr lang="en-US" sz="1200" dirty="0" smtClean="0"/>
              <a:t>group, click </a:t>
            </a:r>
            <a:r>
              <a:rPr lang="en-US" sz="1200" b="1" dirty="0" smtClean="0"/>
              <a:t>Picture</a:t>
            </a:r>
            <a:r>
              <a:rPr lang="en-US" sz="1200" dirty="0" smtClean="0"/>
              <a:t>. In the </a:t>
            </a:r>
            <a:r>
              <a:rPr lang="en-US" sz="1200" b="1" dirty="0" smtClean="0"/>
              <a:t>Insert</a:t>
            </a:r>
            <a:r>
              <a:rPr lang="en-US" sz="1200" b="1" baseline="0" dirty="0" smtClean="0"/>
              <a:t> Picture </a:t>
            </a:r>
            <a:r>
              <a:rPr lang="en-US" sz="1200" baseline="0" dirty="0" smtClean="0"/>
              <a:t>dialog box, select a picture, and then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picture.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2.35”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Also in </a:t>
            </a:r>
            <a:r>
              <a:rPr lang="en-US" sz="1200" dirty="0" smtClean="0"/>
              <a:t>the </a:t>
            </a:r>
            <a:r>
              <a:rPr lang="en-US" sz="1200" b="1" dirty="0" smtClean="0"/>
              <a:t>Format Picture </a:t>
            </a:r>
            <a:r>
              <a:rPr lang="en-US" sz="1200" dirty="0" smtClean="0"/>
              <a:t>dialog box,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Line Color </a:t>
            </a:r>
            <a:r>
              <a:rPr lang="en-US" sz="1200" baseline="0" dirty="0" smtClean="0"/>
              <a:t>pane, select </a:t>
            </a:r>
            <a:r>
              <a:rPr lang="en-US" sz="1200" b="1" baseline="0" dirty="0" smtClean="0"/>
              <a:t>Solid line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="0" baseline="0" dirty="0" smtClean="0"/>
              <a:t>,</a:t>
            </a:r>
            <a:r>
              <a:rPr lang="en-US" sz="1200" baseline="0" dirty="0" smtClean="0"/>
              <a:t>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Black, Text 1, Lighter</a:t>
            </a:r>
            <a:r>
              <a:rPr lang="en-US" sz="1200" b="1" baseline="0" dirty="0" smtClean="0"/>
              <a:t> 25%</a:t>
            </a:r>
            <a:r>
              <a:rPr lang="en-US" sz="1200" b="0" baseline="0" dirty="0" smtClean="0"/>
              <a:t> (fourth row, second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dirty="0" smtClean="0"/>
              <a:t>Format Picture </a:t>
            </a:r>
            <a:r>
              <a:rPr lang="en-US" sz="1200" dirty="0" smtClean="0"/>
              <a:t>dialog box,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in the left pane, and then in the </a:t>
            </a:r>
            <a:r>
              <a:rPr lang="en-US" sz="1200" b="1" baseline="0" dirty="0" smtClean="0"/>
              <a:t>Line Style </a:t>
            </a:r>
            <a:r>
              <a:rPr lang="en-US" sz="1200" baseline="0" dirty="0" smtClean="0"/>
              <a:t>pane,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8 pt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dirty="0" smtClean="0"/>
              <a:t>Format Picture </a:t>
            </a:r>
            <a:r>
              <a:rPr lang="en-US" sz="1200" dirty="0" smtClean="0"/>
              <a:t>dialog box,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in the left pane. In the </a:t>
            </a:r>
            <a:r>
              <a:rPr lang="en-US" sz="1200" b="1" baseline="0" dirty="0" smtClean="0"/>
              <a:t>Shadow</a:t>
            </a:r>
            <a:r>
              <a:rPr lang="en-US" sz="1200" baseline="0" dirty="0" smtClean="0"/>
              <a:t> 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Diagonal Upper Right </a:t>
            </a:r>
            <a:r>
              <a:rPr lang="en-US" sz="1200" dirty="0" smtClean="0"/>
              <a:t>(first row, second option from the left).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Also in the </a:t>
            </a:r>
            <a:r>
              <a:rPr lang="en-US" sz="1200" b="1" dirty="0" smtClean="0"/>
              <a:t>Format Picture </a:t>
            </a:r>
            <a:r>
              <a:rPr lang="en-US" sz="1200" dirty="0" smtClean="0"/>
              <a:t>dialog box,</a:t>
            </a:r>
            <a:r>
              <a:rPr lang="en-US" sz="1200" baseline="0" dirty="0" smtClean="0"/>
              <a:t> click </a:t>
            </a:r>
            <a:r>
              <a:rPr lang="en-US" sz="1200" b="1" dirty="0" smtClean="0"/>
              <a:t>3-D Format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in the left pane, and then do the following in the </a:t>
            </a:r>
            <a:r>
              <a:rPr lang="en-US" sz="1200" b="1" baseline="0" dirty="0" smtClean="0"/>
              <a:t>3-D Format </a:t>
            </a:r>
            <a:r>
              <a:rPr lang="en-US" sz="1200" baseline="0" dirty="0" smtClean="0"/>
              <a:t>tab: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Bevel</a:t>
            </a:r>
            <a:r>
              <a:rPr lang="en-US" sz="1200" baseline="0" dirty="0" smtClean="0"/>
              <a:t> click </a:t>
            </a:r>
            <a:r>
              <a:rPr lang="en-US" sz="1200" b="1" baseline="0" dirty="0" smtClean="0"/>
              <a:t>Relaxed Inset </a:t>
            </a:r>
            <a:r>
              <a:rPr lang="en-US" sz="1200" baseline="0" dirty="0" smtClean="0"/>
              <a:t>(first row, second option from the left). Next to </a:t>
            </a:r>
            <a:r>
              <a:rPr lang="en-US" sz="1200" b="1" baseline="0" dirty="0" smtClean="0"/>
              <a:t>Top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8 pt</a:t>
            </a:r>
            <a:r>
              <a:rPr lang="en-US" sz="1200" baseline="0" dirty="0" smtClean="0"/>
              <a:t>, and in the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6 pt</a:t>
            </a:r>
            <a:r>
              <a:rPr lang="en-US" sz="120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Depth</a:t>
            </a:r>
            <a:r>
              <a:rPr lang="en-US" sz="1200" baseline="0" dirty="0" smtClean="0"/>
              <a:t>, 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Black, Text 1, Lighter 25%</a:t>
            </a:r>
            <a:r>
              <a:rPr lang="en-US" sz="1200" b="0" baseline="0" dirty="0" smtClean="0"/>
              <a:t> (fourth row, second option from the left). In the </a:t>
            </a:r>
            <a:r>
              <a:rPr lang="en-US" sz="1200" b="1" baseline="0" dirty="0" smtClean="0"/>
              <a:t>Depth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12 pt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Surface</a:t>
            </a:r>
            <a:r>
              <a:rPr lang="en-US" sz="1200" b="0" baseline="0" dirty="0" smtClean="0"/>
              <a:t>, click the button next to </a:t>
            </a:r>
            <a:r>
              <a:rPr lang="en-US" sz="1200" b="1" baseline="0" dirty="0" smtClean="0"/>
              <a:t>Material</a:t>
            </a:r>
            <a:r>
              <a:rPr lang="en-US" sz="1200" b="0" baseline="0" dirty="0" smtClean="0"/>
              <a:t>, and then under </a:t>
            </a:r>
            <a:r>
              <a:rPr lang="en-US" sz="1200" b="1" baseline="0" dirty="0" smtClean="0"/>
              <a:t>Standard</a:t>
            </a:r>
            <a:r>
              <a:rPr lang="en-US" sz="1200" b="0" baseline="0" dirty="0" smtClean="0"/>
              <a:t> click </a:t>
            </a:r>
            <a:r>
              <a:rPr lang="en-US" sz="1200" b="1" baseline="0" dirty="0" smtClean="0"/>
              <a:t>Warm Matte </a:t>
            </a:r>
            <a:r>
              <a:rPr lang="en-US" sz="1200" b="0" baseline="0" dirty="0" smtClean="0"/>
              <a:t>(second option from the left). </a:t>
            </a:r>
            <a:endParaRPr lang="en-US" sz="120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to Slide</a:t>
            </a:r>
            <a:r>
              <a:rPr lang="en-US" sz="1200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Center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aseline="0" dirty="0" smtClean="0"/>
              <a:t> Drag the duplicate picture to the right on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Right-click the duplicate picture, and click </a:t>
            </a:r>
            <a:r>
              <a:rPr lang="en-US" sz="1200" b="1" baseline="0" dirty="0" smtClean="0"/>
              <a:t>Change Picture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 and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Select the first picture.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aseline="0" dirty="0" smtClean="0"/>
              <a:t> Drag the duplicate picture to the left on the slide.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Right-click the duplicate picture, and click </a:t>
            </a:r>
            <a:r>
              <a:rPr lang="en-US" sz="1200" b="1" baseline="0" dirty="0" smtClean="0"/>
              <a:t>Change Picture</a:t>
            </a:r>
            <a:r>
              <a:rPr lang="en-US" sz="1200" baseline="0" dirty="0" smtClean="0"/>
              <a:t>. In the </a:t>
            </a:r>
            <a:r>
              <a:rPr lang="en-US" sz="1200" b="1" baseline="0" dirty="0" smtClean="0"/>
              <a:t>Insert Picture </a:t>
            </a:r>
            <a:r>
              <a:rPr lang="en-US" sz="1200" baseline="0" dirty="0" smtClean="0"/>
              <a:t>dialog box, select a picture and click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picture</a:t>
            </a:r>
            <a:r>
              <a:rPr lang="en-US" sz="1200" baseline="0" dirty="0" smtClean="0"/>
              <a:t> on the left side of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</a:t>
            </a:r>
            <a:r>
              <a:rPr lang="en-US" sz="1200" b="1" dirty="0" smtClean="0"/>
              <a:t>Perspective Heroic Extreme Right </a:t>
            </a:r>
            <a:r>
              <a:rPr lang="en-US" sz="1200" dirty="0" smtClean="0"/>
              <a:t>(third row, third option </a:t>
            </a:r>
            <a:r>
              <a:rPr lang="en-US" sz="1200" baseline="0" dirty="0" smtClean="0"/>
              <a:t>from the left</a:t>
            </a:r>
            <a:r>
              <a:rPr lang="en-US" sz="1200" dirty="0" smtClean="0"/>
              <a:t>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2.53”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picture</a:t>
            </a:r>
            <a:r>
              <a:rPr lang="en-US" sz="1200" baseline="0" dirty="0" smtClean="0"/>
              <a:t> on the right side of the slide.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box, click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in the left pane. In the </a:t>
            </a:r>
            <a:r>
              <a:rPr lang="en-US" sz="1200" b="1" baseline="0" dirty="0" smtClean="0"/>
              <a:t>3-D Rotation </a:t>
            </a:r>
            <a:r>
              <a:rPr lang="en-US" sz="1200" baseline="0" dirty="0" smtClean="0"/>
              <a:t>pane, click the button next to </a:t>
            </a:r>
            <a:r>
              <a:rPr lang="en-US" sz="1200" b="1" baseline="0" dirty="0" smtClean="0"/>
              <a:t>Presets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Perspective</a:t>
            </a:r>
            <a:r>
              <a:rPr lang="en-US" sz="1200" baseline="0" dirty="0" smtClean="0"/>
              <a:t>, click  </a:t>
            </a:r>
            <a:r>
              <a:rPr lang="en-US" sz="1200" b="1" dirty="0" smtClean="0"/>
              <a:t>Perspective Heroic Extreme Left </a:t>
            </a:r>
            <a:r>
              <a:rPr lang="en-US" sz="1200" dirty="0" smtClean="0"/>
              <a:t>(third row, second option from the left).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 Picture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box, resize or crop the image so that the height 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4.17”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width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set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2.78”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crop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position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resize the picture,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left pane, and in the right pane,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enter values into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boxes.</a:t>
            </a:r>
            <a:endParaRPr lang="en-US" sz="120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picture on</a:t>
            </a:r>
            <a:r>
              <a:rPr lang="en-US" sz="1200" baseline="0" dirty="0" smtClean="0"/>
              <a:t> the left side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Clipboard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arrow to the right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Duplicate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 the duplicate</a:t>
            </a:r>
            <a:r>
              <a:rPr lang="en-US" sz="1200" baseline="0" dirty="0" smtClean="0"/>
              <a:t> picture. </a:t>
            </a:r>
            <a:r>
              <a:rPr lang="en-US" sz="1200" dirty="0" smtClean="0"/>
              <a:t>On the </a:t>
            </a:r>
            <a:r>
              <a:rPr lang="en-US" sz="1200" b="1" dirty="0" smtClean="0"/>
              <a:t>Home</a:t>
            </a:r>
            <a:r>
              <a:rPr lang="en-US" sz="1200" dirty="0" smtClean="0"/>
              <a:t> tab, </a:t>
            </a:r>
            <a:r>
              <a:rPr lang="en-US" sz="1200" b="1" dirty="0" smtClean="0"/>
              <a:t>Drawing</a:t>
            </a:r>
            <a:r>
              <a:rPr lang="en-US" sz="1200" dirty="0" smtClean="0"/>
              <a:t> group, click </a:t>
            </a:r>
            <a:r>
              <a:rPr lang="en-US" sz="1200" b="1" dirty="0" smtClean="0"/>
              <a:t>Arrange</a:t>
            </a:r>
            <a:r>
              <a:rPr lang="en-US" sz="1200" dirty="0" smtClean="0"/>
              <a:t>, under </a:t>
            </a:r>
            <a:r>
              <a:rPr lang="en-US" sz="1200" b="1" dirty="0" smtClean="0"/>
              <a:t>Position Objects</a:t>
            </a:r>
            <a:r>
              <a:rPr lang="en-US" sz="1200" dirty="0" smtClean="0"/>
              <a:t>,</a:t>
            </a:r>
            <a:r>
              <a:rPr lang="en-US" sz="1200" baseline="0" dirty="0" smtClean="0"/>
              <a:t> point to </a:t>
            </a:r>
            <a:r>
              <a:rPr lang="en-US" sz="1200" b="1" baseline="0" dirty="0" smtClean="0"/>
              <a:t>Align</a:t>
            </a:r>
            <a:r>
              <a:rPr lang="en-US" sz="1200" baseline="0" dirty="0" smtClean="0"/>
              <a:t>, and then do the following: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dirty="0" smtClean="0"/>
              <a:t>Align to Slide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dirty="0" smtClean="0"/>
              <a:t>Align Center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/>
              <a:t>Click </a:t>
            </a:r>
            <a:r>
              <a:rPr lang="en-US" sz="1200" b="1" baseline="0" dirty="0" smtClean="0"/>
              <a:t>Align </a:t>
            </a:r>
            <a:r>
              <a:rPr lang="en-US" sz="1200" b="1" dirty="0" smtClean="0"/>
              <a:t>Middle</a:t>
            </a:r>
            <a:r>
              <a:rPr lang="en-US" sz="1200" b="0" dirty="0" smtClean="0"/>
              <a:t>.</a:t>
            </a:r>
            <a:endParaRPr lang="en-US" sz="1200" b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Tools,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bottom right corner of the </a:t>
            </a:r>
            <a:r>
              <a:rPr lang="en-US" sz="1200" b="1" baseline="0" dirty="0" smtClean="0"/>
              <a:t>Size</a:t>
            </a:r>
            <a:r>
              <a:rPr lang="en-US" sz="1200" b="0" baseline="0" dirty="0" smtClean="0"/>
              <a:t> group, click the </a:t>
            </a:r>
            <a:r>
              <a:rPr lang="en-US" sz="1200" b="1" baseline="0" dirty="0" smtClean="0"/>
              <a:t>Size and Position </a:t>
            </a:r>
            <a:r>
              <a:rPr lang="en-US" sz="1200" b="0" baseline="0" dirty="0" smtClean="0"/>
              <a:t>dialog box launcher. In the </a:t>
            </a:r>
            <a:r>
              <a:rPr lang="en-US" sz="1200" b="1" baseline="0" dirty="0" smtClean="0"/>
              <a:t>Format Picture </a:t>
            </a:r>
            <a:r>
              <a:rPr lang="en-US" sz="1200" b="0" baseline="0" dirty="0" smtClean="0"/>
              <a:t>dialog box, o</a:t>
            </a:r>
            <a:r>
              <a:rPr lang="en-US" sz="1200" b="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tab</a:t>
            </a:r>
            <a:r>
              <a:rPr lang="en-US" sz="1200" baseline="0" dirty="0" smtClean="0"/>
              <a:t>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Under </a:t>
            </a:r>
            <a:r>
              <a:rPr lang="en-US" sz="1200" b="1" baseline="0" dirty="0" smtClean="0"/>
              <a:t>Scale</a:t>
            </a:r>
            <a:r>
              <a:rPr lang="en-US" sz="1200" baseline="0" dirty="0" smtClean="0"/>
              <a:t>, clear the </a:t>
            </a:r>
            <a:r>
              <a:rPr lang="en-US" sz="1200" b="1" baseline="0" dirty="0" smtClean="0"/>
              <a:t>Lock aspect ratio </a:t>
            </a:r>
            <a:r>
              <a:rPr lang="en-US" sz="1200" b="0" baseline="0" dirty="0" smtClean="0"/>
              <a:t>check</a:t>
            </a:r>
            <a:r>
              <a:rPr lang="en-US" sz="1200" b="1" baseline="0" dirty="0" smtClean="0"/>
              <a:t> </a:t>
            </a:r>
            <a:r>
              <a:rPr lang="en-US" sz="1200" baseline="0" dirty="0" smtClean="0"/>
              <a:t>box.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Under </a:t>
            </a:r>
            <a:r>
              <a:rPr lang="en-US" sz="1200" b="1" dirty="0" smtClean="0"/>
              <a:t>Size</a:t>
            </a:r>
            <a:r>
              <a:rPr lang="en-US" sz="1200" b="1" baseline="0" dirty="0" smtClean="0"/>
              <a:t> and rotate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i</a:t>
            </a:r>
            <a:r>
              <a:rPr lang="en-US" sz="1200" baseline="0" dirty="0" smtClean="0"/>
              <a:t>n the </a:t>
            </a:r>
            <a:r>
              <a:rPr lang="en-US" sz="1200" b="1" baseline="0" dirty="0" smtClean="0"/>
              <a:t>Height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5.83”</a:t>
            </a:r>
            <a:r>
              <a:rPr lang="en-US" sz="1200" b="0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Under </a:t>
            </a:r>
            <a:r>
              <a:rPr lang="en-US" sz="1200" b="1" dirty="0" smtClean="0"/>
              <a:t>Size</a:t>
            </a:r>
            <a:r>
              <a:rPr lang="en-US" sz="1200" b="1" baseline="0" dirty="0" smtClean="0"/>
              <a:t> and rotate</a:t>
            </a:r>
            <a:r>
              <a:rPr lang="en-US" sz="1200" b="0" baseline="0" dirty="0" smtClean="0"/>
              <a:t>, in the </a:t>
            </a:r>
            <a:r>
              <a:rPr lang="en-US" sz="1200" b="1" baseline="0" dirty="0" smtClean="0"/>
              <a:t>Width </a:t>
            </a:r>
            <a:r>
              <a:rPr lang="en-US" sz="1200" b="0" baseline="0" dirty="0" smtClean="0"/>
              <a:t>box, enter </a:t>
            </a:r>
            <a:r>
              <a:rPr lang="en-US" sz="1200" b="1" baseline="0" dirty="0" smtClean="0"/>
              <a:t>3.89”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/>
              <a:t>Under </a:t>
            </a:r>
            <a:r>
              <a:rPr lang="en-US" sz="1200" b="1" baseline="0" dirty="0" smtClean="0"/>
              <a:t>Picture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Tools, </a:t>
            </a: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Format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Picture Styles </a:t>
            </a:r>
            <a:r>
              <a:rPr lang="en-US" sz="1200" b="0" baseline="0" dirty="0" smtClean="0"/>
              <a:t>group, click </a:t>
            </a:r>
            <a:r>
              <a:rPr lang="en-US" sz="1200" b="1" baseline="0" dirty="0" smtClean="0"/>
              <a:t>Picture Effects</a:t>
            </a:r>
            <a:r>
              <a:rPr lang="en-US" sz="1200" b="0" baseline="0" dirty="0" smtClean="0"/>
              <a:t>, point to </a:t>
            </a:r>
            <a:r>
              <a:rPr lang="en-US" sz="1200" b="1" baseline="0" dirty="0" smtClean="0"/>
              <a:t>3-D Rotation</a:t>
            </a:r>
            <a:r>
              <a:rPr lang="en-US" sz="1200" b="0" baseline="0" dirty="0" smtClean="0"/>
              <a:t>, and then click </a:t>
            </a:r>
            <a:r>
              <a:rPr lang="en-US" sz="1200" b="1" baseline="0" dirty="0" smtClean="0"/>
              <a:t>No Rotation</a:t>
            </a:r>
            <a:r>
              <a:rPr lang="en-US" sz="1200" b="0" baseline="0" dirty="0" smtClean="0"/>
              <a:t>.</a:t>
            </a:r>
            <a:endParaRPr lang="en-US" sz="1200" b="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</a:t>
            </a:r>
            <a:r>
              <a:rPr lang="en-US" sz="1200" baseline="0" dirty="0" smtClean="0"/>
              <a:t> animation effects 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Right-click the slide background,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and then click </a:t>
            </a:r>
            <a:r>
              <a:rPr lang="en-US" sz="1200" b="1" dirty="0" smtClean="0"/>
              <a:t>Grid and Guides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In the </a:t>
            </a:r>
            <a:r>
              <a:rPr lang="en-US" sz="1200" b="1" dirty="0" smtClean="0"/>
              <a:t>Grid and Guides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under </a:t>
            </a:r>
            <a:r>
              <a:rPr lang="en-US" sz="1200" b="1" baseline="0" dirty="0" smtClean="0"/>
              <a:t>Guide settings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Display </a:t>
            </a:r>
            <a:r>
              <a:rPr lang="en-US" sz="1200" b="1" dirty="0" smtClean="0"/>
              <a:t>drawing guides on screen</a:t>
            </a:r>
            <a:r>
              <a:rPr lang="en-US" sz="1200" b="0" dirty="0" smtClean="0"/>
              <a:t>. (Note: </a:t>
            </a:r>
            <a:r>
              <a:rPr lang="en-US" sz="1200" dirty="0" smtClean="0"/>
              <a:t>One horizontal and one vertical guide will display on</a:t>
            </a:r>
            <a:r>
              <a:rPr lang="en-US" sz="1200" baseline="0" dirty="0" smtClean="0"/>
              <a:t> the slide </a:t>
            </a:r>
            <a:r>
              <a:rPr lang="en-US" sz="1200" dirty="0" smtClean="0"/>
              <a:t>at 0.00.)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Grow/Shrink.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Grow/Shrink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do the following</a:t>
            </a:r>
            <a:r>
              <a:rPr lang="en-US" sz="1200" baseline="0" dirty="0" smtClean="0"/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="0" baseline="0" dirty="0" smtClean="0"/>
              <a:t> tab, i</a:t>
            </a:r>
            <a:r>
              <a:rPr lang="en-US" sz="1200" dirty="0" smtClean="0"/>
              <a:t>n the </a:t>
            </a:r>
            <a:r>
              <a:rPr lang="en-US" sz="1200" b="1" dirty="0" smtClean="0"/>
              <a:t>Size</a:t>
            </a:r>
            <a:r>
              <a:rPr lang="en-US" sz="1200" dirty="0" smtClean="0"/>
              <a:t> list, in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box, enter </a:t>
            </a:r>
            <a:r>
              <a:rPr lang="en-US" sz="1200" b="1" dirty="0" smtClean="0"/>
              <a:t>133%</a:t>
            </a:r>
            <a:r>
              <a:rPr lang="en-US" sz="1200" b="0" baseline="0" dirty="0" smtClean="0"/>
              <a:t>, and then press ENTER.</a:t>
            </a:r>
            <a:r>
              <a:rPr lang="en-US" sz="1200" b="1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Also on the </a:t>
            </a:r>
            <a:r>
              <a:rPr lang="en-US" sz="1200" b="1" dirty="0" smtClean="0"/>
              <a:t>Timing</a:t>
            </a:r>
            <a:r>
              <a:rPr lang="en-US" sz="1200" b="0" dirty="0" smtClean="0"/>
              <a:t> tab, i</a:t>
            </a:r>
            <a:r>
              <a:rPr lang="en-US" sz="1200" dirty="0" smtClean="0"/>
              <a:t>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list, select </a:t>
            </a:r>
            <a:r>
              <a:rPr lang="en-US" sz="1200" b="1" baseline="0" dirty="0" smtClean="0"/>
              <a:t>1.00 seconds (Fast)</a:t>
            </a:r>
            <a:r>
              <a:rPr lang="en-US" sz="1200" b="0" baseline="0" dirty="0" smtClean="0"/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Lines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Smooth start </a:t>
            </a:r>
            <a:r>
              <a:rPr lang="en-US" sz="1200" b="0" baseline="0" dirty="0" smtClean="0"/>
              <a:t>box enter</a:t>
            </a:r>
            <a:r>
              <a:rPr lang="en-US" sz="1200" b="1" baseline="0" dirty="0" smtClean="0"/>
              <a:t> 0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in the </a:t>
            </a:r>
            <a:r>
              <a:rPr lang="en-US" sz="1200" b="1" baseline="0" dirty="0" smtClean="0"/>
              <a:t>Smooth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end</a:t>
            </a:r>
            <a:r>
              <a:rPr lang="en-US" sz="1200" b="0" baseline="0" dirty="0" smtClean="0"/>
              <a:t> box enter </a:t>
            </a:r>
            <a:r>
              <a:rPr lang="en-US" sz="1200" b="1" baseline="0" dirty="0" smtClean="0"/>
              <a:t>0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Also on the </a:t>
            </a:r>
            <a:r>
              <a:rPr lang="en-US" sz="1200" b="1" dirty="0" smtClean="0"/>
              <a:t>Timing</a:t>
            </a:r>
            <a:r>
              <a:rPr lang="en-US" sz="120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list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1.00 seconds (Fast)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slide, select the </a:t>
            </a:r>
            <a:r>
              <a:rPr lang="en-US" sz="1200" b="0" dirty="0" smtClean="0"/>
              <a:t>right</a:t>
            </a:r>
            <a:r>
              <a:rPr lang="en-US" sz="1200" dirty="0" smtClean="0"/>
              <a:t> motion path.</a:t>
            </a:r>
            <a:r>
              <a:rPr lang="en-US" sz="1200" baseline="0" dirty="0" smtClean="0"/>
              <a:t> Point to the endpoint (red arrow) of the selected right motion path until the cursor becomes a two-headed arrow. D</a:t>
            </a:r>
            <a:r>
              <a:rPr lang="en-US" sz="1200" dirty="0" smtClean="0"/>
              <a:t>rag the end</a:t>
            </a:r>
            <a:r>
              <a:rPr lang="en-US" sz="1200" baseline="0" dirty="0" smtClean="0"/>
              <a:t>point </a:t>
            </a:r>
            <a:r>
              <a:rPr lang="en-US" sz="1200" dirty="0" smtClean="0"/>
              <a:t>to the intersection of the horizontal and vertical drawing guides at the</a:t>
            </a:r>
            <a:r>
              <a:rPr lang="en-US" sz="1200" baseline="0" dirty="0" smtClean="0"/>
              <a:t> center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picture on the left side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Also on the </a:t>
            </a:r>
            <a:r>
              <a:rPr lang="en-US" sz="1200" b="1" dirty="0" smtClean="0"/>
              <a:t>Animations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Timing</a:t>
            </a:r>
            <a:r>
              <a:rPr lang="en-US" sz="1200" dirty="0" smtClean="0"/>
              <a:t> group</a:t>
            </a:r>
            <a:r>
              <a:rPr lang="en-US" sz="1200" baseline="0" dirty="0" smtClean="0"/>
              <a:t>, do the following:</a:t>
            </a:r>
          </a:p>
          <a:p>
            <a:pPr marL="685800" lvl="2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685800" lvl="2" indent="-228600">
              <a:buFont typeface="Arial" pitchFamily="34" charset="0"/>
              <a:buChar char="•"/>
            </a:pPr>
            <a:r>
              <a:rPr lang="en-US" sz="1200" b="0" dirty="0" smtClean="0"/>
              <a:t>I</a:t>
            </a:r>
            <a:r>
              <a:rPr lang="en-US" sz="1200" dirty="0" smtClean="0"/>
              <a:t>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Duration </a:t>
            </a:r>
            <a:r>
              <a:rPr lang="en-US" sz="1200" baseline="0" dirty="0" smtClean="0"/>
              <a:t>box, enter </a:t>
            </a:r>
            <a:r>
              <a:rPr lang="en-US" sz="1200" b="1" baseline="0" dirty="0" smtClean="0"/>
              <a:t>1.00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</a:t>
            </a:r>
            <a:r>
              <a:rPr lang="en-US" sz="1200" baseline="0" dirty="0" smtClean="0"/>
              <a:t> large duplicate picture in the front center of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dirty="0" smtClean="0"/>
              <a:t>I</a:t>
            </a:r>
            <a:r>
              <a:rPr lang="en-US" sz="1200" dirty="0" smtClean="0"/>
              <a:t>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box</a:t>
            </a:r>
            <a:r>
              <a:rPr lang="en-US" sz="1200" baseline="0" dirty="0" smtClean="0"/>
              <a:t>, enter </a:t>
            </a:r>
            <a:r>
              <a:rPr lang="en-US" sz="1200" b="1" baseline="0" dirty="0" smtClean="0"/>
              <a:t>1.00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Motion Paths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on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group, click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dialog box, do the following: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="0" baseline="0" dirty="0" smtClean="0"/>
              <a:t> tab, in the </a:t>
            </a:r>
            <a:r>
              <a:rPr lang="en-US" sz="1200" b="1" baseline="0" dirty="0" smtClean="0"/>
              <a:t>Smooth start </a:t>
            </a:r>
            <a:r>
              <a:rPr lang="en-US" sz="1200" b="0" baseline="0" dirty="0" smtClean="0"/>
              <a:t>box enter</a:t>
            </a:r>
            <a:r>
              <a:rPr lang="en-US" sz="1200" b="1" baseline="0" dirty="0" smtClean="0"/>
              <a:t> 0</a:t>
            </a:r>
            <a:r>
              <a:rPr lang="en-US" sz="1200" b="0" baseline="0" dirty="0" smtClean="0"/>
              <a:t>,</a:t>
            </a:r>
            <a:r>
              <a:rPr lang="en-US" sz="1200" b="1" baseline="0" dirty="0" smtClean="0"/>
              <a:t> </a:t>
            </a:r>
            <a:r>
              <a:rPr lang="en-US" sz="1200" b="0" baseline="0" dirty="0" smtClean="0"/>
              <a:t>and in the </a:t>
            </a:r>
            <a:r>
              <a:rPr lang="en-US" sz="1200" b="1" baseline="0" dirty="0" smtClean="0"/>
              <a:t>Smooth</a:t>
            </a:r>
            <a:r>
              <a:rPr lang="en-US" sz="1200" b="0" baseline="0" dirty="0" smtClean="0"/>
              <a:t> </a:t>
            </a:r>
            <a:r>
              <a:rPr lang="en-US" sz="1200" b="1" baseline="0" dirty="0" smtClean="0"/>
              <a:t>end</a:t>
            </a:r>
            <a:r>
              <a:rPr lang="en-US" sz="1200" b="0" baseline="0" dirty="0" smtClean="0"/>
              <a:t> box enter </a:t>
            </a:r>
            <a:r>
              <a:rPr lang="en-US" sz="1200" b="1" baseline="0" dirty="0" smtClean="0"/>
              <a:t>0</a:t>
            </a:r>
            <a:r>
              <a:rPr lang="en-US" sz="1200" b="0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/>
              <a:t>On the </a:t>
            </a:r>
            <a:r>
              <a:rPr lang="en-US" sz="1200" b="1" baseline="0" dirty="0" smtClean="0"/>
              <a:t>Timing</a:t>
            </a:r>
            <a:r>
              <a:rPr lang="en-US" sz="1200" b="0" baseline="0" dirty="0" smtClean="0"/>
              <a:t> tab, in the </a:t>
            </a:r>
            <a:r>
              <a:rPr lang="en-US" sz="1200" b="1" dirty="0" smtClean="0"/>
              <a:t>Start</a:t>
            </a:r>
            <a:r>
              <a:rPr lang="en-US" sz="1200" dirty="0" smtClean="0"/>
              <a:t> list, select </a:t>
            </a:r>
            <a:r>
              <a:rPr lang="en-US" sz="1200" b="1" dirty="0" smtClean="0"/>
              <a:t>With Previous</a:t>
            </a:r>
            <a:r>
              <a:rPr lang="en-US" sz="1200" b="0" dirty="0" smtClean="0"/>
              <a:t>.</a:t>
            </a:r>
            <a:r>
              <a:rPr lang="en-US" sz="120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dirty="0" smtClean="0"/>
              <a:t>Also on the </a:t>
            </a:r>
            <a:r>
              <a:rPr lang="en-US" sz="1200" b="1" dirty="0" smtClean="0"/>
              <a:t>Timing</a:t>
            </a:r>
            <a:r>
              <a:rPr lang="en-US" sz="1200" dirty="0" smtClean="0"/>
              <a:t> tab, in the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Duration </a:t>
            </a:r>
            <a:r>
              <a:rPr lang="en-US" sz="1200" b="0" baseline="0" dirty="0" smtClean="0"/>
              <a:t>list</a:t>
            </a:r>
            <a:r>
              <a:rPr lang="en-US" sz="1200" baseline="0" dirty="0" smtClean="0"/>
              <a:t>, select </a:t>
            </a:r>
            <a:r>
              <a:rPr lang="en-US" sz="1200" b="1" baseline="0" dirty="0" smtClean="0"/>
              <a:t>1.00 seconds (Fast)</a:t>
            </a:r>
            <a:r>
              <a:rPr lang="en-US" sz="1200" b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select the second motion path. Point to the endpoint (red arrow) of the selected motion path until the cursor becomes a two-headed arrow. D</a:t>
            </a:r>
            <a:r>
              <a:rPr lang="en-US" sz="1200" dirty="0" smtClean="0"/>
              <a:t>rag the endpoint to the intersection of the horizontal and vertical drawing guides at the</a:t>
            </a:r>
            <a:r>
              <a:rPr lang="en-US" sz="1200" baseline="0" dirty="0" smtClean="0"/>
              <a:t> center of the slide, into the same position </a:t>
            </a:r>
            <a:r>
              <a:rPr lang="en-US" sz="1200" dirty="0" smtClean="0"/>
              <a:t>as the endpoint of</a:t>
            </a:r>
            <a:r>
              <a:rPr lang="en-US" sz="1200" baseline="0" dirty="0" smtClean="0"/>
              <a:t> the first right motion path.</a:t>
            </a:r>
            <a:endParaRPr lang="en-US" sz="1200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On the slide, point to the starting point (green arrow) of the selected second motion path until the cursor becomes a two-headed arrow. </a:t>
            </a:r>
            <a:r>
              <a:rPr lang="en-US" sz="1200" dirty="0" smtClean="0"/>
              <a:t>On the slide, drag the starting point to the same position as the starting point for</a:t>
            </a:r>
            <a:r>
              <a:rPr lang="en-US" sz="1200" baseline="0" dirty="0" smtClean="0"/>
              <a:t> the first right motion path. </a:t>
            </a:r>
            <a:endParaRPr lang="en-US" sz="120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Right-click the slide background,</a:t>
            </a:r>
            <a:r>
              <a:rPr lang="en-US" sz="1200" baseline="0" dirty="0" smtClean="0"/>
              <a:t> </a:t>
            </a:r>
            <a:r>
              <a:rPr lang="en-US" sz="1200" dirty="0" smtClean="0"/>
              <a:t>and then click </a:t>
            </a:r>
            <a:r>
              <a:rPr lang="en-US" sz="1200" b="1" dirty="0" smtClean="0"/>
              <a:t>Grid and Guides</a:t>
            </a:r>
            <a:r>
              <a:rPr lang="en-US" sz="1200" b="0" dirty="0" smtClean="0"/>
              <a:t>.</a:t>
            </a:r>
            <a:r>
              <a:rPr lang="en-US" sz="1200" b="0" baseline="0" dirty="0" smtClean="0"/>
              <a:t> </a:t>
            </a:r>
            <a:r>
              <a:rPr lang="en-US" sz="1200" b="0" dirty="0" smtClean="0"/>
              <a:t>In the </a:t>
            </a:r>
            <a:r>
              <a:rPr lang="en-US" sz="1200" b="1" dirty="0" smtClean="0"/>
              <a:t>Grid and Guides </a:t>
            </a:r>
            <a:r>
              <a:rPr lang="en-US" sz="1200" dirty="0" smtClean="0"/>
              <a:t>dialog</a:t>
            </a:r>
            <a:r>
              <a:rPr lang="en-US" sz="1200" baseline="0" dirty="0" smtClean="0"/>
              <a:t> box, under </a:t>
            </a:r>
            <a:r>
              <a:rPr lang="en-US" sz="1200" b="1" baseline="0" dirty="0" smtClean="0"/>
              <a:t>Guide settings</a:t>
            </a:r>
            <a:r>
              <a:rPr lang="en-US" sz="1200" baseline="0" dirty="0" smtClean="0"/>
              <a:t>, clear </a:t>
            </a:r>
            <a:r>
              <a:rPr lang="en-US" sz="1200" b="1" baseline="0" dirty="0" smtClean="0"/>
              <a:t>Display </a:t>
            </a:r>
            <a:r>
              <a:rPr lang="en-US" sz="1200" b="1" dirty="0" smtClean="0"/>
              <a:t>drawing guides on screen</a:t>
            </a:r>
            <a:r>
              <a:rPr lang="en-US" sz="1200" b="0" dirty="0" smtClean="0"/>
              <a:t>, and then click </a:t>
            </a:r>
            <a:r>
              <a:rPr lang="en-US" sz="1200" b="1" dirty="0" smtClean="0"/>
              <a:t>OK</a:t>
            </a:r>
            <a:r>
              <a:rPr lang="en-US" sz="1200" b="0" dirty="0" smtClean="0"/>
              <a:t>. 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r>
              <a:rPr lang="en-US" sz="1200" baseline="0" dirty="0" smtClean="0"/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gradient stops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four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(sixth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24%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</a:t>
            </a:r>
            <a:r>
              <a:rPr lang="en-US" sz="1200" dirty="0" smtClean="0"/>
              <a:t>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dirty="0" smtClean="0"/>
              <a:t>125</a:t>
            </a:r>
            <a:r>
              <a:rPr lang="en-US" sz="1200" dirty="0" smtClean="0"/>
              <a:t>, Green: </a:t>
            </a:r>
            <a:r>
              <a:rPr lang="en-US" sz="1200" b="1" dirty="0" smtClean="0"/>
              <a:t>121</a:t>
            </a:r>
            <a:r>
              <a:rPr lang="en-US" sz="1200" dirty="0" smtClean="0"/>
              <a:t>, and Blue: </a:t>
            </a:r>
            <a:r>
              <a:rPr lang="en-US" sz="1200" b="1" dirty="0" smtClean="0"/>
              <a:t>107</a:t>
            </a:r>
            <a:r>
              <a:rPr lang="en-US" sz="120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35%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then </a:t>
            </a:r>
            <a:r>
              <a:rPr lang="en-US" sz="1200" dirty="0" smtClean="0"/>
              <a:t>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125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Green: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121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Blue: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107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the last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(sixth row, second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dirty="0" smtClean="0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20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D5D72-7294-44C8-AE21-AF426D0F557C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6FB76-4613-45F7-9500-BF9482261143}" type="slidenum">
              <a:rPr lang="en-US"/>
              <a:pPr/>
              <a:t>13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3429000" cy="1309688"/>
          </a:xfrm>
          <a:effectLst>
            <a:outerShdw dist="17961" dir="2700000" algn="ctr" rotWithShape="0">
              <a:srgbClr val="C00000"/>
            </a:outerShdw>
          </a:effectLst>
        </p:spPr>
        <p:txBody>
          <a:bodyPr/>
          <a:lstStyle/>
          <a:p>
            <a:pPr algn="ctr"/>
            <a:r>
              <a:rPr lang="en-US" sz="41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  <a:latin typeface="Arial Black" pitchFamily="34" charset="0"/>
              </a:rPr>
              <a:t>FAIRFIELD COUNTY</a:t>
            </a:r>
            <a:endParaRPr lang="ru-RU" sz="4100" dirty="0">
              <a:effectLst>
                <a:outerShdw blurRad="50800" dist="50800" dir="5400000" algn="ctr" rotWithShape="0">
                  <a:srgbClr val="00B050"/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4" descr="FC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828800"/>
            <a:ext cx="1143000" cy="1143000"/>
          </a:xfrm>
          <a:prstGeom prst="rect">
            <a:avLst/>
          </a:prstGeom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Leadership Conference – Looking To 2013 – </a:t>
            </a:r>
          </a:p>
          <a:p>
            <a:r>
              <a:rPr lang="en-US" dirty="0" smtClean="0"/>
              <a:t>November 2012 Roundtable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2286000" y="2350531"/>
            <a:ext cx="6400800" cy="335476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Reviewing all county office hours of operations, extending those that close down during lunch or during the day by sharing  employees,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reviewing options to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extend operational hours if ther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 is a demand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indent="-341313" algn="l" eaLnBrk="0" hangingPunct="0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Increasing options to share employees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5334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Increasing hours of operation and sharing employees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2209800" y="304800"/>
            <a:ext cx="6705600" cy="12003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Increasing education and outreach efforts, providing more information to the public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2667000" y="1828800"/>
          <a:ext cx="5943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7633" name="Rectangle 1"/>
          <p:cNvSpPr>
            <a:spLocks noChangeArrowheads="1"/>
          </p:cNvSpPr>
          <p:nvPr/>
        </p:nvSpPr>
        <p:spPr bwMode="auto">
          <a:xfrm>
            <a:off x="2057400" y="2895600"/>
            <a:ext cx="6477000" cy="29854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Use social media to create tourism materials, create You Tube videos with David Fey promoting the historical parks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Develop a county wide social media policy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Determine what is required to use desired social media tools, such as equipment, servers, and content managers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457200"/>
            <a:ext cx="647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Developing a social media strategy/identifying a team that can help everyone use social media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5585" name="Rectangle 1"/>
          <p:cNvSpPr>
            <a:spLocks noChangeArrowheads="1"/>
          </p:cNvSpPr>
          <p:nvPr/>
        </p:nvSpPr>
        <p:spPr bwMode="auto">
          <a:xfrm>
            <a:off x="1981200" y="1720334"/>
            <a:ext cx="6477000" cy="224676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Use social media and other tools for tourism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Develop a comprehensive plan for increasing tourism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Connect all departments into common theme for economic development &amp; tourism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Promoting tourism in unified ways across all departments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038600"/>
            <a:ext cx="2971800" cy="187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962400"/>
            <a:ext cx="29792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00" y="381000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kumimoji="0" lang="en-US" sz="28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Offering options and  programs to employees to improve safety and productivity</a:t>
            </a:r>
            <a:endParaRPr kumimoji="0" lang="en-US" sz="28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057400"/>
            <a:ext cx="64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l" eaLnBrk="0" hangingPunct="0">
              <a:buClr>
                <a:srgbClr val="00B050"/>
              </a:buClr>
              <a:buFontTx/>
              <a:buChar char="$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Fund workplace safety initiatives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algn="l" eaLnBrk="0" hangingPunct="0">
              <a:buClr>
                <a:srgbClr val="00B050"/>
              </a:buClr>
              <a:buFontTx/>
              <a:buChar char="$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Offer continuing education for employees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algn="l" eaLnBrk="0" hangingPunct="0">
              <a:buClr>
                <a:srgbClr val="00B050"/>
              </a:buClr>
              <a:buFontTx/>
              <a:buChar char="$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Establish more flexible options and ways for employees to work at home using technology, saving long term costs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algn="l" eaLnBrk="0" hangingPunct="0">
              <a:buClr>
                <a:srgbClr val="00B050"/>
              </a:buClr>
              <a:buFontTx/>
              <a:buChar char="$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Create a county-wide wellness committee for employees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algn="l" eaLnBrk="0" hangingPunct="0">
              <a:buClr>
                <a:srgbClr val="00B050"/>
              </a:buClr>
              <a:buFontTx/>
              <a:buChar char="$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Create a committee that would plan special events for employees and focus on overall employee morale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1729" name="Rectangle 1"/>
          <p:cNvSpPr>
            <a:spLocks noChangeArrowheads="1"/>
          </p:cNvSpPr>
          <p:nvPr/>
        </p:nvSpPr>
        <p:spPr bwMode="auto">
          <a:xfrm>
            <a:off x="2057400" y="708273"/>
            <a:ext cx="6858000" cy="57246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Offer financial education for employees, relating to their options as county employees and to their financial health in general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Examine options for a health clinic for employees or for a doctor dedicated to county employees and their families, with the aim of reducing costs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Tx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Review insurance options, perhaps additional self-insurance options, with the aim of reducing costs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Tx/>
              <a:buChar char="$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Conduct a county wide salary study or compensation plan, recognizing the close proximity to Columbus and  competition in that market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981200"/>
            <a:ext cx="8686800" cy="3429000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TOGETHER, </a:t>
            </a:r>
            <a:b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FAIRFIELD COUNTY LEADERS SHOULD CONTINUE TO WORK ON:</a:t>
            </a:r>
            <a:br>
              <a:rPr lang="en-US" sz="4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endParaRPr lang="en-US" sz="4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382286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$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Local Government Innovation Fund (LGIF) grant project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AIMS, applying for a loan through LGIF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algn="l" eaLnBrk="0" hangingPunct="0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$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Improving document imaging and management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algn="l" eaLnBrk="0" hangingPunct="0">
              <a:buClr>
                <a:srgbClr val="00B050"/>
              </a:buClr>
              <a:buFont typeface="Arial" pitchFamily="34" charset="0"/>
              <a:buChar char="$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Increasing technology/investing in technology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5825" name="Rectangle 1"/>
          <p:cNvSpPr>
            <a:spLocks noChangeArrowheads="1"/>
          </p:cNvSpPr>
          <p:nvPr/>
        </p:nvSpPr>
        <p:spPr bwMode="auto">
          <a:xfrm>
            <a:off x="1981200" y="1504654"/>
            <a:ext cx="6553200" cy="400109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60425" marR="0" lvl="0" indent="-396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Communicating with the Board of Commissioners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a variety of ways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98513" lvl="1" indent="-341313" algn="l" eaLnBrk="0" hangingPunct="0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$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Holding roundtable discussions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98513" lvl="1" indent="-341313" algn="l" eaLnBrk="0" hangingPunct="0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$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Holding Leadership Conferences, work group meetings, retreats, etc.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98513" lvl="1" indent="-341313" algn="l" eaLnBrk="0" hangingPunct="0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$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Collaborative meetings and work groups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risoner hous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914400"/>
            <a:ext cx="2895600" cy="3957053"/>
          </a:xfrm>
          <a:prstGeom prst="rect">
            <a:avLst/>
          </a:prstGeom>
          <a:ln w="101600">
            <a:solidFill>
              <a:schemeClr val="accent5">
                <a:lumMod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  <a:sp3d extrusionH="152400">
            <a:bevelT w="101600" prst="relaxedInset"/>
            <a:extrusionClr>
              <a:schemeClr val="accent6">
                <a:lumMod val="40000"/>
                <a:lumOff val="60000"/>
              </a:schemeClr>
            </a:extrusionClr>
          </a:sp3d>
        </p:spPr>
      </p:pic>
      <p:pic>
        <p:nvPicPr>
          <p:cNvPr id="12" name="Picture 11" descr="prisoner hous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066800"/>
            <a:ext cx="2782019" cy="3657600"/>
          </a:xfrm>
          <a:prstGeom prst="rect">
            <a:avLst/>
          </a:prstGeom>
          <a:ln w="101600">
            <a:solidFill>
              <a:schemeClr val="accent5">
                <a:lumMod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HeroicExtremeRightFacing"/>
            <a:lightRig rig="threePt" dir="t"/>
          </a:scene3d>
          <a:sp3d extrusionH="152400">
            <a:bevelT w="101600" prst="relaxedInset"/>
            <a:extrusionClr>
              <a:schemeClr val="accent6">
                <a:lumMod val="40000"/>
                <a:lumOff val="60000"/>
              </a:schemeClr>
            </a:extrusionClr>
          </a:sp3d>
        </p:spPr>
      </p:pic>
      <p:pic>
        <p:nvPicPr>
          <p:cNvPr id="9" name="Picture 8" descr="prisoner housin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04800"/>
            <a:ext cx="3505200" cy="4724399"/>
          </a:xfrm>
          <a:prstGeom prst="rect">
            <a:avLst/>
          </a:prstGeom>
          <a:ln w="101600">
            <a:solidFill>
              <a:schemeClr val="accent5">
                <a:lumMod val="2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152400">
            <a:bevelT w="101600" prst="relaxedInset"/>
            <a:extrusionClr>
              <a:schemeClr val="accent6">
                <a:lumMod val="40000"/>
                <a:lumOff val="60000"/>
              </a:schemeClr>
            </a:extrusionClr>
          </a:sp3d>
        </p:spPr>
      </p:pic>
      <p:sp>
        <p:nvSpPr>
          <p:cNvPr id="17" name="Rectangle 16"/>
          <p:cNvSpPr/>
          <p:nvPr/>
        </p:nvSpPr>
        <p:spPr>
          <a:xfrm>
            <a:off x="3200400" y="518160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00B050"/>
              </a:buClr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Considering all options</a:t>
            </a:r>
            <a:r>
              <a:rPr kumimoji="0" lang="en-US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to house prisoners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43000" y="4953000"/>
            <a:ext cx="190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1200"/>
              </a:spcAft>
              <a:buClr>
                <a:srgbClr val="00B050"/>
              </a:buClr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Considering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alternatives for a jail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77000" y="49530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Aft>
                <a:spcPts val="1200"/>
              </a:spcAft>
              <a:buClr>
                <a:srgbClr val="00B050"/>
              </a:buClr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Addressing drug abuse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93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924800" cy="94615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TOGETHER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, FAIRFIELD COUNTY LEADERS SHOULD BEGIN WORK ON: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2743200" y="4267200"/>
            <a:ext cx="5943600" cy="2057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a county grant writer/county administrator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 a grant writer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 and save grant records; conduct research</a:t>
            </a:r>
          </a:p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 a grant writing workshop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590800"/>
            <a:ext cx="4724400" cy="1447800"/>
          </a:xfrm>
        </p:spPr>
        <p:txBody>
          <a:bodyPr/>
          <a:lstStyle/>
          <a:p>
            <a:pPr lvl="0"/>
            <a:r>
              <a:rPr lang="en-US" sz="2800" b="1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Addressing the county’s need for grant writing/ grant acquisition &amp; administrative skills</a:t>
            </a:r>
            <a:endParaRPr lang="en-US" sz="28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2209800" y="960762"/>
            <a:ext cx="6629400" cy="53553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Operating the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SCRAP program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Conducting informational meetings and public relations activities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Updating and improving the website/updating all website pages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Controlling expenditures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Sharing employees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Promoting Fairfield County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1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12993" name="Rectangle 1"/>
          <p:cNvSpPr>
            <a:spLocks noChangeArrowheads="1"/>
          </p:cNvSpPr>
          <p:nvPr/>
        </p:nvSpPr>
        <p:spPr bwMode="auto">
          <a:xfrm>
            <a:off x="2209800" y="587902"/>
            <a:ext cx="6629400" cy="544764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Building tourism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 the parks and other Fairfield County destinations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Reviewing the master plan for facilities/ Planning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 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afety within facilities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Disposing of obsolete and nonessential property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Creating 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ealth and wellness plans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Reviewing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options associated with a public defender’s office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715962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NEXT STEPS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315200" cy="4191000"/>
          </a:xfrm>
        </p:spPr>
        <p:txBody>
          <a:bodyPr/>
          <a:lstStyle/>
          <a:p>
            <a:r>
              <a:rPr lang="en-US" b="1" i="1" dirty="0" smtClean="0"/>
              <a:t>Ask</a:t>
            </a:r>
            <a:r>
              <a:rPr lang="en-US" dirty="0" smtClean="0"/>
              <a:t>:  Is there a major theme missing?</a:t>
            </a:r>
          </a:p>
          <a:p>
            <a:r>
              <a:rPr lang="en-US" dirty="0" smtClean="0"/>
              <a:t>Do these brainstormed themes make sense with departmental plans and missions?</a:t>
            </a:r>
          </a:p>
          <a:p>
            <a:r>
              <a:rPr lang="en-US" dirty="0" smtClean="0"/>
              <a:t>Are there a few that stand out above others in terms of priorities?</a:t>
            </a:r>
          </a:p>
          <a:p>
            <a:r>
              <a:rPr lang="en-US" b="1" i="1" dirty="0" smtClean="0"/>
              <a:t>Communicate…</a:t>
            </a:r>
            <a:endParaRPr lang="en-US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133600" y="2132112"/>
            <a:ext cx="3429000" cy="384720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Identify ways to go paperless</a:t>
            </a:r>
          </a:p>
          <a:p>
            <a:pPr marL="341313" marR="0" lvl="0" indent="-34131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Address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historical archiving of records</a:t>
            </a:r>
          </a:p>
          <a:p>
            <a:pPr marL="341313" marR="0" lvl="0" indent="-341313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SzTx/>
              <a:buFont typeface="Arial" pitchFamily="34" charset="0"/>
              <a:buChar char="$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Identify ways to go green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742112" cy="1676400"/>
          </a:xfrm>
        </p:spPr>
        <p:txBody>
          <a:bodyPr/>
          <a:lstStyle/>
          <a:p>
            <a:pPr lvl="0"/>
            <a:r>
              <a:rPr lang="en-US" sz="2800" i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Addressing ways to store records electronically, while </a:t>
            </a:r>
            <a:r>
              <a:rPr lang="en-US" sz="2800" i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being “green”, saving long term costs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86000"/>
            <a:ext cx="323272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834515"/>
            <a:ext cx="6096000" cy="25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457201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smtClean="0">
                <a:solidFill>
                  <a:srgbClr val="00B050"/>
                </a:solidFill>
              </a:rPr>
              <a:t>Addressing ways to increase communication &amp; organizational knowledge</a:t>
            </a:r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306431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Create a job shadow program</a:t>
            </a:r>
          </a:p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Travel among departments to learn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about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how all departments work</a:t>
            </a:r>
          </a:p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Develop a county liaison to work in and with multiple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offices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8006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33600" y="3048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1" dirty="0" smtClean="0">
                <a:solidFill>
                  <a:srgbClr val="00B050"/>
                </a:solidFill>
              </a:rPr>
              <a:t>Addressing ways to increase communication and organizational knowledge</a:t>
            </a:r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1905000"/>
            <a:ext cx="63246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Increase ways to communicate among departments</a:t>
            </a:r>
          </a:p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Improve interdepartmental communication</a:t>
            </a:r>
          </a:p>
          <a:p>
            <a:pPr marL="341313" lvl="0" indent="-341313" algn="l">
              <a:spcAft>
                <a:spcPts val="1200"/>
              </a:spcAft>
              <a:buClr>
                <a:srgbClr val="00B05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Document and communicate introductions of new employees/create a county informational source about people of the county and how to contact employees</a:t>
            </a:r>
          </a:p>
          <a:p>
            <a:pPr algn="l">
              <a:spcAft>
                <a:spcPts val="1200"/>
              </a:spcAft>
              <a:buClr>
                <a:schemeClr val="accent5">
                  <a:lumMod val="50000"/>
                </a:schemeClr>
              </a:buClr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34000"/>
            <a:ext cx="6589712" cy="762000"/>
          </a:xfrm>
        </p:spPr>
        <p:txBody>
          <a:bodyPr/>
          <a:lstStyle/>
          <a:p>
            <a:pPr lvl="0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Planning a broadband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initiative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Placeholder 3" descr="broadband 1.bmp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914400"/>
            <a:ext cx="6825870" cy="41740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rocess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762000"/>
            <a:ext cx="6361112" cy="4370784"/>
          </a:xfrm>
        </p:spPr>
      </p:pic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xfrm>
            <a:off x="1905000" y="5334000"/>
            <a:ext cx="6705600" cy="1066800"/>
          </a:xfrm>
        </p:spPr>
        <p:txBody>
          <a:bodyPr/>
          <a:lstStyle/>
          <a:p>
            <a:pPr lvl="0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Reviewing the efficiencies of all workflows and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processes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7123112" cy="1371600"/>
          </a:xfrm>
        </p:spPr>
        <p:txBody>
          <a:bodyPr/>
          <a:lstStyle/>
          <a:p>
            <a:pPr lvl="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Updating fleet management plans and creating collective fleet management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practices, sharing maintenance if possible</a:t>
            </a:r>
            <a:endParaRPr lang="en-US" dirty="0"/>
          </a:p>
        </p:txBody>
      </p:sp>
      <p:pic>
        <p:nvPicPr>
          <p:cNvPr id="11" name="Picture Placeholder 10" descr="fleet management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77" b="2077"/>
          <a:stretch>
            <a:fillRect/>
          </a:stretch>
        </p:blipFill>
        <p:spPr>
          <a:xfrm>
            <a:off x="1447800" y="609600"/>
            <a:ext cx="6858000" cy="43922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7239000" cy="838200"/>
          </a:xfrm>
        </p:spPr>
        <p:txBody>
          <a:bodyPr/>
          <a:lstStyle/>
          <a:p>
            <a:pPr lvl="0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Updating building and facility plans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562600"/>
            <a:ext cx="7162800" cy="804862"/>
          </a:xfrm>
        </p:spPr>
        <p:txBody>
          <a:bodyPr/>
          <a:lstStyle/>
          <a:p>
            <a:pPr marL="231775" lvl="0" indent="-231775">
              <a:buFont typeface="Arial" pitchFamily="34" charset="0"/>
              <a:buChar char="•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Update and review building/facility plans</a:t>
            </a:r>
          </a:p>
          <a:p>
            <a:pPr marL="231775" lvl="0" indent="-231775">
              <a:buFont typeface="Arial" pitchFamily="34" charset="0"/>
              <a:buChar char="•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Look at building options across the board, re-visit the facilities plan</a:t>
            </a:r>
          </a:p>
          <a:p>
            <a:endParaRPr lang="en-US" dirty="0"/>
          </a:p>
        </p:txBody>
      </p:sp>
      <p:pic>
        <p:nvPicPr>
          <p:cNvPr id="9" name="Picture 8" descr="building pl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6858000" cy="3241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adership Conference update 11.1.2012">
  <a:themeElements>
    <a:clrScheme name="">
      <a:dk1>
        <a:srgbClr val="FFFFFF"/>
      </a:dk1>
      <a:lt1>
        <a:srgbClr val="FFFFFF"/>
      </a:lt1>
      <a:dk2>
        <a:srgbClr val="FFFFFF"/>
      </a:dk2>
      <a:lt2>
        <a:srgbClr val="1A5CFF"/>
      </a:lt2>
      <a:accent1>
        <a:srgbClr val="3073FF"/>
      </a:accent1>
      <a:accent2>
        <a:srgbClr val="4A8CFF"/>
      </a:accent2>
      <a:accent3>
        <a:srgbClr val="FFFFFF"/>
      </a:accent3>
      <a:accent4>
        <a:srgbClr val="DADADA"/>
      </a:accent4>
      <a:accent5>
        <a:srgbClr val="ADBCFF"/>
      </a:accent5>
      <a:accent6>
        <a:srgbClr val="427EE7"/>
      </a:accent6>
      <a:hlink>
        <a:srgbClr val="78E043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Leadership Conference update 11.1.2012</Template>
  <TotalTime>0</TotalTime>
  <Words>3007</Words>
  <Application>Microsoft Office PowerPoint</Application>
  <PresentationFormat>On-screen Show (4:3)</PresentationFormat>
  <Paragraphs>204</Paragraphs>
  <Slides>22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Leadership Conference update 11.1.2012</vt:lpstr>
      <vt:lpstr>FAIRFIELD COUNTY</vt:lpstr>
      <vt:lpstr> TOGETHER, FAIRFIELD COUNTY LEADERS SHOULD BEGIN WORK ON:</vt:lpstr>
      <vt:lpstr>Addressing ways to store records electronically, while being “green”, saving long term costs </vt:lpstr>
      <vt:lpstr>Slide 4</vt:lpstr>
      <vt:lpstr>Slide 5</vt:lpstr>
      <vt:lpstr>Planning a broadband initiative</vt:lpstr>
      <vt:lpstr>Reviewing the efficiencies of all workflows and processes</vt:lpstr>
      <vt:lpstr>Updating fleet management plans and creating collective fleet management practices, sharing maintenance if possible</vt:lpstr>
      <vt:lpstr>Updating building and facility plans </vt:lpstr>
      <vt:lpstr>Slide 10</vt:lpstr>
      <vt:lpstr>Slide 11</vt:lpstr>
      <vt:lpstr>Slide 12</vt:lpstr>
      <vt:lpstr>Slide 13</vt:lpstr>
      <vt:lpstr>Slide 14</vt:lpstr>
      <vt:lpstr>Slide 15</vt:lpstr>
      <vt:lpstr>TOGETHER,  FAIRFIELD COUNTY LEADERS SHOULD CONTINUE TO WORK ON: </vt:lpstr>
      <vt:lpstr>Slide 17</vt:lpstr>
      <vt:lpstr>Slide 18</vt:lpstr>
      <vt:lpstr>Slide 19</vt:lpstr>
      <vt:lpstr>Slide 20</vt:lpstr>
      <vt:lpstr>Slide 21</vt:lpstr>
      <vt:lpstr>NEXT STEPS</vt:lpstr>
    </vt:vector>
  </TitlesOfParts>
  <Company>ODJFS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FAIRFIELD COUNTY</dc:title>
  <dc:creator>BROWNC12</dc:creator>
  <cp:lastModifiedBy>BROWNC12</cp:lastModifiedBy>
  <cp:revision>1</cp:revision>
  <dcterms:created xsi:type="dcterms:W3CDTF">2013-01-16T15:33:15Z</dcterms:created>
  <dcterms:modified xsi:type="dcterms:W3CDTF">2013-01-16T15:33:53Z</dcterms:modified>
</cp:coreProperties>
</file>