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1" r:id="rId6"/>
    <p:sldId id="288" r:id="rId7"/>
    <p:sldId id="264" r:id="rId8"/>
    <p:sldId id="287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2" r:id="rId17"/>
    <p:sldId id="284" r:id="rId18"/>
    <p:sldId id="294" r:id="rId19"/>
    <p:sldId id="295" r:id="rId20"/>
    <p:sldId id="297" r:id="rId21"/>
    <p:sldId id="298" r:id="rId22"/>
    <p:sldId id="293" r:id="rId23"/>
    <p:sldId id="29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1EC2F-FBE8-4597-BF7E-034147219CC4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C4E3CF-8C3B-4E81-A7A1-67B56ABE26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E3CF-8C3B-4E81-A7A1-67B56ABE269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01C3AE-946E-4F89-B524-607DB61AA8E7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64C21-CE2A-4555-AE0F-50D5FB9B3F6C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E3937-1145-462C-9FCD-1B677354E2D4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D5D42-3620-49FB-B8D2-CBF5346BF7FC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FE01-4B5C-4969-9CCB-FD2A021156D4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79DC8-83A4-40D7-9201-A52C18F0E40E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B3E1A-2CE6-4233-97CE-39422AAC4FCF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7AB56-033A-4766-ABDC-ACCF95CE538B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83121-0B19-447E-9908-259D9A41CF0C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A4DFA3-36CC-4B10-B088-019F069D22F4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E73D57-094D-4E3C-B4B7-53E47E86D6CE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5FAE8D-100A-4084-98AF-6957C05B3737}" type="datetime1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4788D0-8301-4D23-84CD-6BA859CC77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.state.oh.us/sharedservices/default.htm" TargetMode="External"/><Relationship Id="rId2" Type="http://schemas.openxmlformats.org/officeDocument/2006/relationships/hyperlink" Target="http://www.skinnyohi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elopment.ohio.gov/urban/LGIF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c12@odjfs.state.oh.u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ram@odjfs.state.oh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for Collaboration- Connected with LGIF Grants &amp; Loans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Regional Planning Commission Update</a:t>
            </a:r>
          </a:p>
          <a:p>
            <a:r>
              <a:rPr lang="en-US" dirty="0" smtClean="0"/>
              <a:t>December 4,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670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4478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proposed to define those areas best suited for EDMS and to implement the changes in a phased approach</a:t>
            </a:r>
          </a:p>
          <a:p>
            <a:r>
              <a:rPr lang="en-US" dirty="0" smtClean="0"/>
              <a:t>The project will involve suggestions for changing processes (work flows) to improve efficiency.</a:t>
            </a:r>
          </a:p>
          <a:p>
            <a:r>
              <a:rPr lang="en-US" dirty="0" smtClean="0"/>
              <a:t>$100 K cap</a:t>
            </a:r>
          </a:p>
          <a:p>
            <a:r>
              <a:rPr lang="en-US" b="1" dirty="0" smtClean="0"/>
              <a:t>Required feasibility study for the loan process anticipated in the future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Information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subdivisions included in the shared services project are:</a:t>
            </a:r>
          </a:p>
          <a:p>
            <a:pPr lvl="1"/>
            <a:r>
              <a:rPr lang="en-US" dirty="0" smtClean="0"/>
              <a:t>Fairfield County</a:t>
            </a:r>
          </a:p>
          <a:p>
            <a:pPr lvl="1"/>
            <a:r>
              <a:rPr lang="en-US" dirty="0" smtClean="0"/>
              <a:t>Health District</a:t>
            </a:r>
          </a:p>
          <a:p>
            <a:pPr lvl="1"/>
            <a:r>
              <a:rPr lang="en-US" dirty="0" smtClean="0"/>
              <a:t>Parks District</a:t>
            </a:r>
          </a:p>
          <a:p>
            <a:pPr lvl="1"/>
            <a:r>
              <a:rPr lang="en-US" dirty="0" smtClean="0"/>
              <a:t>Juvenile Detention</a:t>
            </a:r>
          </a:p>
          <a:p>
            <a:pPr lvl="1"/>
            <a:r>
              <a:rPr lang="en-US" dirty="0" smtClean="0"/>
              <a:t>Soil and Water</a:t>
            </a:r>
          </a:p>
          <a:p>
            <a:pPr lvl="1"/>
            <a:r>
              <a:rPr lang="en-US" dirty="0" smtClean="0"/>
              <a:t>Regional Planning</a:t>
            </a:r>
          </a:p>
          <a:p>
            <a:pPr lvl="1"/>
            <a:r>
              <a:rPr lang="en-US" dirty="0" smtClean="0"/>
              <a:t>City of Lancaster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Information Technology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29085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Analysis: October</a:t>
            </a:r>
          </a:p>
          <a:p>
            <a:r>
              <a:rPr lang="en-US" dirty="0" smtClean="0"/>
              <a:t>Initial Draft: January</a:t>
            </a:r>
          </a:p>
          <a:p>
            <a:r>
              <a:rPr lang="en-US" dirty="0" smtClean="0"/>
              <a:t>Applied: March; Cured: April</a:t>
            </a:r>
          </a:p>
          <a:p>
            <a:r>
              <a:rPr lang="en-US" dirty="0" smtClean="0"/>
              <a:t>Awards Announced: June</a:t>
            </a:r>
          </a:p>
          <a:p>
            <a:r>
              <a:rPr lang="en-US" dirty="0" smtClean="0"/>
              <a:t>Terms and Conditions Received: August - November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Information Technology Grant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r>
              <a:rPr lang="en-US" dirty="0" smtClean="0"/>
              <a:t>No grant or loan application is expected</a:t>
            </a:r>
          </a:p>
          <a:p>
            <a:r>
              <a:rPr lang="en-US" dirty="0" smtClean="0"/>
              <a:t>The group is evaluating options about ways to manage public defender responsibilities and associated costs</a:t>
            </a:r>
          </a:p>
          <a:p>
            <a:r>
              <a:rPr lang="en-US" dirty="0" smtClean="0"/>
              <a:t>Conducting research with state office</a:t>
            </a:r>
          </a:p>
          <a:p>
            <a:r>
              <a:rPr lang="en-US" dirty="0" smtClean="0"/>
              <a:t>Examining other county experiences</a:t>
            </a:r>
          </a:p>
          <a:p>
            <a:r>
              <a:rPr lang="en-US" dirty="0" smtClean="0"/>
              <a:t>Involving multiple stakeholders</a:t>
            </a:r>
          </a:p>
          <a:p>
            <a:r>
              <a:rPr lang="en-US" dirty="0" smtClean="0"/>
              <a:t>The group may continue to meet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smtClean="0"/>
              <a:t>Public Defender Office</a:t>
            </a:r>
            <a:endParaRPr lang="en-US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1676400" cy="16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86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group evaluated options for shared services relating to law enforcement</a:t>
            </a:r>
          </a:p>
          <a:p>
            <a:r>
              <a:rPr lang="en-US" dirty="0" smtClean="0"/>
              <a:t>No grant or loan application is expected at this time</a:t>
            </a:r>
          </a:p>
          <a:p>
            <a:r>
              <a:rPr lang="en-US" b="1" dirty="0" smtClean="0"/>
              <a:t>Consensus among subdivisions </a:t>
            </a:r>
            <a:r>
              <a:rPr lang="en-US" dirty="0" smtClean="0"/>
              <a:t>is needed for efforts to merge services</a:t>
            </a:r>
          </a:p>
          <a:p>
            <a:r>
              <a:rPr lang="en-US" dirty="0" smtClean="0"/>
              <a:t>The group focused on analyzing the costs that could be saved by reinstating the prisoner at work program; aspects of diversion and electronic monitoring were also discussed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Law Enforcement</a:t>
            </a:r>
            <a:endParaRPr lang="en-US" i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505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Financial Processes </a:t>
            </a:r>
          </a:p>
          <a:p>
            <a:pPr>
              <a:buNone/>
            </a:pPr>
            <a:r>
              <a:rPr lang="en-US" b="1" dirty="0" smtClean="0"/>
              <a:t>	(Combined with MUNIS Advisory Group)</a:t>
            </a:r>
          </a:p>
          <a:p>
            <a:pPr lvl="1"/>
            <a:r>
              <a:rPr lang="en-US" dirty="0" smtClean="0"/>
              <a:t>Working on ways to increase </a:t>
            </a:r>
            <a:r>
              <a:rPr lang="en-US" b="1" i="1" dirty="0" smtClean="0"/>
              <a:t>electronic disbursements and receipts and to automate additional financial processes to be more efficient</a:t>
            </a:r>
          </a:p>
          <a:p>
            <a:pPr lvl="1">
              <a:buNone/>
            </a:pPr>
            <a:endParaRPr lang="en-US" dirty="0" smtClean="0"/>
          </a:p>
          <a:p>
            <a:pPr lvl="1" algn="r">
              <a:buNone/>
            </a:pPr>
            <a:r>
              <a:rPr lang="en-US" sz="2700" b="1" dirty="0" smtClean="0"/>
              <a:t>Centralized Procurement</a:t>
            </a:r>
          </a:p>
          <a:p>
            <a:pPr lvl="1" algn="r">
              <a:buNone/>
            </a:pPr>
            <a:r>
              <a:rPr lang="en-US" dirty="0" smtClean="0"/>
              <a:t>	The group’s purpose is to identify potential opportunities for increasing savings through </a:t>
            </a:r>
            <a:r>
              <a:rPr lang="en-US" b="1" dirty="0" smtClean="0"/>
              <a:t>volume purchasing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work accomplished thus far is good</a:t>
            </a:r>
          </a:p>
          <a:p>
            <a:r>
              <a:rPr lang="en-US" dirty="0" smtClean="0"/>
              <a:t>Participants have commented on the long overdue discussions</a:t>
            </a:r>
          </a:p>
          <a:p>
            <a:r>
              <a:rPr lang="en-US" dirty="0" smtClean="0"/>
              <a:t>Additional knowledge has been gained</a:t>
            </a:r>
          </a:p>
          <a:p>
            <a:r>
              <a:rPr lang="en-US" dirty="0" smtClean="0"/>
              <a:t>Communication has increased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1"/>
            <a:ext cx="3238500" cy="30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8200" y="38100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lvl="1" indent="-341313">
              <a:buFont typeface="Arial" pitchFamily="34" charset="0"/>
              <a:buChar char="•"/>
            </a:pPr>
            <a:r>
              <a:rPr lang="en-US" dirty="0" smtClean="0"/>
              <a:t>Departmental processes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dirty="0" smtClean="0"/>
              <a:t>Costs of administration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dirty="0" smtClean="0"/>
              <a:t>Opportunities to connect with others outside county subdivision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dirty="0" smtClean="0"/>
              <a:t>Concepts of ROI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dirty="0" smtClean="0"/>
              <a:t>Knowledge about practices in other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an opportunity to champion consolidation, collaboration, &amp; mergers</a:t>
            </a:r>
          </a:p>
          <a:p>
            <a:r>
              <a:rPr lang="en-US" dirty="0" smtClean="0"/>
              <a:t>Think about what works for your community</a:t>
            </a:r>
          </a:p>
          <a:p>
            <a:r>
              <a:rPr lang="en-US" dirty="0" smtClean="0"/>
              <a:t>More collaboration innovation = LGIF opportunities &amp; other opportunities</a:t>
            </a:r>
          </a:p>
          <a:p>
            <a:pPr lvl="2"/>
            <a:r>
              <a:rPr lang="en-US" sz="2600" dirty="0" smtClean="0"/>
              <a:t>Co production</a:t>
            </a:r>
          </a:p>
          <a:p>
            <a:pPr lvl="2"/>
            <a:r>
              <a:rPr lang="en-US" sz="2600" dirty="0" smtClean="0"/>
              <a:t>Efficiency</a:t>
            </a:r>
          </a:p>
          <a:p>
            <a:pPr lvl="2"/>
            <a:r>
              <a:rPr lang="en-US" sz="2600" dirty="0" smtClean="0"/>
              <a:t>Shared Services</a:t>
            </a:r>
          </a:p>
          <a:p>
            <a:pPr lvl="2"/>
            <a:r>
              <a:rPr lang="en-US" sz="2600" dirty="0" smtClean="0"/>
              <a:t>Mergers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 needs to be done…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the topic during meetings and association events</a:t>
            </a:r>
          </a:p>
          <a:p>
            <a:r>
              <a:rPr lang="en-US" dirty="0" smtClean="0"/>
              <a:t>Find a champion</a:t>
            </a:r>
          </a:p>
          <a:p>
            <a:r>
              <a:rPr lang="en-US" dirty="0" smtClean="0"/>
              <a:t>Define guidelines/priorities</a:t>
            </a:r>
          </a:p>
          <a:p>
            <a:r>
              <a:rPr lang="en-US" dirty="0" smtClean="0"/>
              <a:t>Involve stakeholders </a:t>
            </a:r>
            <a:r>
              <a:rPr lang="en-US" b="1" dirty="0" smtClean="0"/>
              <a:t>as soon as possible</a:t>
            </a:r>
          </a:p>
          <a:p>
            <a:r>
              <a:rPr lang="en-US" dirty="0" smtClean="0"/>
              <a:t>Think about </a:t>
            </a:r>
            <a:r>
              <a:rPr lang="en-US" i="1" dirty="0" smtClean="0"/>
              <a:t>process</a:t>
            </a:r>
            <a:r>
              <a:rPr lang="en-US" dirty="0" smtClean="0"/>
              <a:t> – do not forget employees are stakeholders</a:t>
            </a:r>
          </a:p>
          <a:p>
            <a:r>
              <a:rPr lang="en-US" dirty="0" smtClean="0"/>
              <a:t>Define and develop partnership agreement at least </a:t>
            </a:r>
            <a:r>
              <a:rPr lang="en-US" b="1" dirty="0" smtClean="0"/>
              <a:t>2 months </a:t>
            </a:r>
            <a:r>
              <a:rPr lang="en-US" dirty="0" smtClean="0"/>
              <a:t>in advance of due date for a proposal</a:t>
            </a:r>
          </a:p>
          <a:p>
            <a:r>
              <a:rPr lang="en-US" dirty="0" smtClean="0"/>
              <a:t>Be open to new ideas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</a:t>
            </a:r>
            <a:r>
              <a:rPr lang="en-US" i="1" dirty="0" smtClean="0"/>
              <a:t>moving forward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complexity is a given</a:t>
            </a:r>
          </a:p>
          <a:p>
            <a:r>
              <a:rPr lang="en-US" dirty="0" smtClean="0"/>
              <a:t>Seek support from others, guidance of experts</a:t>
            </a:r>
          </a:p>
          <a:p>
            <a:r>
              <a:rPr lang="en-US" dirty="0" smtClean="0"/>
              <a:t>Concentrate on shared vision to avoid stalling</a:t>
            </a:r>
          </a:p>
          <a:p>
            <a:r>
              <a:rPr lang="en-US" dirty="0" smtClean="0"/>
              <a:t>Think beyond grants and loans</a:t>
            </a:r>
          </a:p>
          <a:p>
            <a:r>
              <a:rPr lang="en-US" dirty="0" smtClean="0"/>
              <a:t>With grants and loans, keep the writing group as small as possible – helps with agility and deadlines</a:t>
            </a:r>
          </a:p>
          <a:p>
            <a:r>
              <a:rPr lang="en-US" dirty="0" smtClean="0"/>
              <a:t>Include objective reviewers in the application review process (before submitting to grantor)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moving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4518" y="3276600"/>
            <a:ext cx="3402307" cy="337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848600" cy="4462271"/>
          </a:xfrm>
        </p:spPr>
        <p:txBody>
          <a:bodyPr>
            <a:normAutofit/>
          </a:bodyPr>
          <a:lstStyle/>
          <a:p>
            <a:r>
              <a:rPr lang="en-US" dirty="0" smtClean="0"/>
              <a:t>Update RPC leadership about the collaboration experiences in Fairfield County</a:t>
            </a:r>
          </a:p>
          <a:p>
            <a:endParaRPr lang="en-US" dirty="0" smtClean="0"/>
          </a:p>
          <a:p>
            <a:r>
              <a:rPr lang="en-US" dirty="0" smtClean="0"/>
              <a:t>Provide lessons learned and helpful hints about collaboration </a:t>
            </a:r>
          </a:p>
          <a:p>
            <a:pPr>
              <a:buNone/>
            </a:pPr>
            <a:r>
              <a:rPr lang="en-US" dirty="0" smtClean="0"/>
              <a:t>	and LGIF applications</a:t>
            </a:r>
          </a:p>
          <a:p>
            <a:endParaRPr lang="en-US" dirty="0" smtClean="0"/>
          </a:p>
          <a:p>
            <a:r>
              <a:rPr lang="en-US" dirty="0" smtClean="0"/>
              <a:t>Be open to any questions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Purpose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Hold an information gathering session with elected officials and department heads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 political subdivisions in the brainstorming</a:t>
            </a:r>
          </a:p>
          <a:p>
            <a:endParaRPr lang="en-US" dirty="0" smtClean="0"/>
          </a:p>
          <a:p>
            <a:r>
              <a:rPr lang="en-US" dirty="0" smtClean="0"/>
              <a:t>Consider the best ways to include stakeholders</a:t>
            </a:r>
          </a:p>
          <a:p>
            <a:endParaRPr lang="en-US" dirty="0" smtClean="0"/>
          </a:p>
          <a:p>
            <a:r>
              <a:rPr lang="en-US" dirty="0" smtClean="0"/>
              <a:t>Read submissions from other entities</a:t>
            </a:r>
          </a:p>
          <a:p>
            <a:endParaRPr lang="en-US" dirty="0" smtClean="0"/>
          </a:p>
          <a:p>
            <a:r>
              <a:rPr lang="en-US" dirty="0" smtClean="0"/>
              <a:t>Read those that are approved and those that were not approved</a:t>
            </a:r>
          </a:p>
          <a:p>
            <a:endParaRPr lang="en-US" dirty="0" smtClean="0"/>
          </a:p>
          <a:p>
            <a:r>
              <a:rPr lang="en-US" dirty="0" smtClean="0"/>
              <a:t>Stay abreast of changes – network with other counties and other entities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Interested?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Thanks</a:t>
            </a:r>
            <a:r>
              <a:rPr lang="en-US" dirty="0" smtClean="0"/>
              <a:t> to RPC for being a part of the AIMS partnership</a:t>
            </a:r>
          </a:p>
          <a:p>
            <a:endParaRPr lang="en-US" dirty="0" smtClean="0"/>
          </a:p>
          <a:p>
            <a:r>
              <a:rPr lang="en-US" b="1" i="1" dirty="0" smtClean="0"/>
              <a:t>Be in touch </a:t>
            </a:r>
            <a:r>
              <a:rPr lang="en-US" dirty="0" smtClean="0"/>
              <a:t>with Holly, </a:t>
            </a:r>
            <a:r>
              <a:rPr lang="en-US" dirty="0" err="1" smtClean="0"/>
              <a:t>Carri</a:t>
            </a:r>
            <a:r>
              <a:rPr lang="en-US" dirty="0" smtClean="0"/>
              <a:t>, or Mark if a group of you want to lead a collaborative LGIF project</a:t>
            </a:r>
          </a:p>
          <a:p>
            <a:endParaRPr lang="en-US" dirty="0" smtClean="0"/>
          </a:p>
          <a:p>
            <a:r>
              <a:rPr lang="en-US" b="1" i="1" dirty="0" smtClean="0"/>
              <a:t>Join in on AIMS </a:t>
            </a:r>
            <a:r>
              <a:rPr lang="en-US" dirty="0" smtClean="0"/>
              <a:t>now if you want…contact Mark or another member of the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Today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u="sng" dirty="0" smtClean="0">
                <a:solidFill>
                  <a:schemeClr val="accent1"/>
                </a:solidFill>
                <a:hlinkClick r:id="rId2"/>
              </a:rPr>
              <a:t>www.skinnyohio.org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200" u="sng" dirty="0" smtClean="0">
                <a:solidFill>
                  <a:schemeClr val="accent1"/>
                </a:solidFill>
                <a:hlinkClick r:id="rId3"/>
              </a:rPr>
              <a:t>http://www.auditor.state.oh.us/sharedservices/default.htm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200" u="sng" dirty="0" smtClean="0">
                <a:solidFill>
                  <a:schemeClr val="accent1"/>
                </a:solidFill>
                <a:hlinkClick r:id="rId4"/>
              </a:rPr>
              <a:t>http://www.development.ohio.gov/urban/LGIF.htm</a:t>
            </a:r>
            <a:endParaRPr lang="en-US" sz="2200" u="sng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Freeman, R. (1994). The politics of stakeholder theory: Some future directions. </a:t>
            </a:r>
            <a:r>
              <a:rPr lang="en-US" sz="2400" i="1" dirty="0" smtClean="0"/>
              <a:t>Business Ethics Quarterly</a:t>
            </a:r>
            <a:r>
              <a:rPr lang="en-US" sz="2400" dirty="0" smtClean="0"/>
              <a:t>, </a:t>
            </a:r>
            <a:r>
              <a:rPr lang="en-US" sz="2400" i="1" dirty="0" smtClean="0"/>
              <a:t>4</a:t>
            </a:r>
            <a:r>
              <a:rPr lang="en-US" sz="2400" dirty="0" smtClean="0"/>
              <a:t>(4), 409-421. </a:t>
            </a:r>
          </a:p>
          <a:p>
            <a:r>
              <a:rPr lang="en-US" sz="2400" dirty="0" smtClean="0"/>
              <a:t>Osborne, D., &amp; Hutchinson, P. (2003). Budgeting in tough times: The three decisions and nine strategies. </a:t>
            </a:r>
            <a:r>
              <a:rPr lang="en-US" sz="2400" i="1" dirty="0" smtClean="0"/>
              <a:t>Spectrum: Journal Of State Government</a:t>
            </a:r>
            <a:r>
              <a:rPr lang="en-US" sz="2400" dirty="0" smtClean="0"/>
              <a:t>, </a:t>
            </a:r>
            <a:r>
              <a:rPr lang="en-US" sz="2400" i="1" dirty="0" smtClean="0"/>
              <a:t>76</a:t>
            </a:r>
            <a:r>
              <a:rPr lang="en-US" sz="2400" dirty="0" smtClean="0"/>
              <a:t>(3), 18. </a:t>
            </a:r>
          </a:p>
          <a:p>
            <a:r>
              <a:rPr lang="en-US" sz="2400" dirty="0" smtClean="0"/>
              <a:t>Frick, D. E., &amp; </a:t>
            </a:r>
            <a:r>
              <a:rPr lang="en-US" sz="2400" dirty="0" err="1" smtClean="0"/>
              <a:t>Drucker</a:t>
            </a:r>
            <a:r>
              <a:rPr lang="en-US" sz="2400" dirty="0" smtClean="0"/>
              <a:t>, P. F. (2011). Motivating the knowledge worker. </a:t>
            </a:r>
            <a:r>
              <a:rPr lang="en-US" sz="2400" i="1" dirty="0" smtClean="0"/>
              <a:t>Defense Acquisition Research Journal: A Publication Of The Defense Acquisition University</a:t>
            </a:r>
            <a:r>
              <a:rPr lang="en-US" sz="2400" dirty="0" smtClean="0"/>
              <a:t>, </a:t>
            </a:r>
            <a:r>
              <a:rPr lang="en-US" sz="2400" i="1" dirty="0" smtClean="0"/>
              <a:t>18</a:t>
            </a:r>
            <a:r>
              <a:rPr lang="en-US" sz="2400" dirty="0" smtClean="0"/>
              <a:t>(4), 368-387. </a:t>
            </a:r>
          </a:p>
          <a:p>
            <a:endParaRPr lang="en-US" sz="2400" u="sng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890" y="0"/>
            <a:ext cx="489311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Carri Brown</a:t>
            </a:r>
          </a:p>
          <a:p>
            <a:r>
              <a:rPr lang="en-US" dirty="0" smtClean="0">
                <a:hlinkClick r:id="rId3"/>
              </a:rPr>
              <a:t>brownc12@odjfs.state.oh.us</a:t>
            </a:r>
            <a:endParaRPr lang="en-US" dirty="0" smtClean="0"/>
          </a:p>
          <a:p>
            <a:r>
              <a:rPr lang="en-US" dirty="0" smtClean="0"/>
              <a:t>Mark Conrad</a:t>
            </a:r>
          </a:p>
          <a:p>
            <a:r>
              <a:rPr lang="en-US" dirty="0" smtClean="0">
                <a:hlinkClick r:id="rId4"/>
              </a:rPr>
              <a:t>conram@odjfs.state.oh.us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004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 continue discussions about collaborations and consolidations (initiated at the county budget retreat), drafting narratives (such as for the Local Government Innovation Fund applications) </a:t>
            </a:r>
          </a:p>
          <a:p>
            <a:endParaRPr lang="en-US" sz="2800" dirty="0" smtClean="0"/>
          </a:p>
          <a:p>
            <a:r>
              <a:rPr lang="en-US" sz="2800" dirty="0" smtClean="0"/>
              <a:t>To lead ongoing networking for future collaborations or consolidations, forming subgroups based on subject matter expertise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Collaboration </a:t>
            </a:r>
            <a:br>
              <a:rPr lang="en-US" sz="5400" dirty="0" smtClean="0"/>
            </a:br>
            <a:r>
              <a:rPr lang="en-US" sz="5400" dirty="0" smtClean="0"/>
              <a:t>Purpose Statement 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5072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00272"/>
          </a:xfrm>
        </p:spPr>
        <p:txBody>
          <a:bodyPr>
            <a:normAutofit/>
          </a:bodyPr>
          <a:lstStyle/>
          <a:p>
            <a:r>
              <a:rPr lang="en-US" dirty="0" smtClean="0"/>
              <a:t>After agreeing to </a:t>
            </a:r>
            <a:r>
              <a:rPr lang="en-US" b="1" dirty="0" smtClean="0"/>
              <a:t>guiding principles </a:t>
            </a:r>
            <a:r>
              <a:rPr lang="en-US" dirty="0" smtClean="0"/>
              <a:t>and learning more about the Local Government Innovation Council, the full group developed 5 subgroups and 2 work groups based on common themes</a:t>
            </a:r>
          </a:p>
          <a:p>
            <a:endParaRPr lang="en-US" dirty="0" smtClean="0"/>
          </a:p>
          <a:p>
            <a:r>
              <a:rPr lang="en-US" dirty="0" smtClean="0"/>
              <a:t>Each subgroup and work group designated chairs (Handout)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Subgroups and Work Groups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524000"/>
            <a:ext cx="5562600" cy="49530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9600" dirty="0" smtClean="0"/>
              <a:t>The full group provided direction</a:t>
            </a:r>
          </a:p>
          <a:p>
            <a:pPr>
              <a:buNone/>
            </a:pPr>
            <a:endParaRPr lang="en-US" sz="9600" dirty="0" smtClean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The subgroups discussed options and conducted research</a:t>
            </a:r>
          </a:p>
          <a:p>
            <a:pPr>
              <a:buFont typeface="Wingdings" pitchFamily="2" charset="2"/>
              <a:buChar char="Ø"/>
            </a:pPr>
            <a:endParaRPr lang="en-US" sz="9600" dirty="0" smtClean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All stakeholders were considered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Group Interactions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RPC volunteered to serve as a communication conduit for townships, villages and cities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Meets monthly</a:t>
            </a:r>
          </a:p>
          <a:p>
            <a:pPr lvl="1"/>
            <a:r>
              <a:rPr lang="en-US" dirty="0" smtClean="0"/>
              <a:t>Maintains up to date email information</a:t>
            </a:r>
          </a:p>
          <a:p>
            <a:pPr lvl="1"/>
            <a:r>
              <a:rPr lang="en-US" dirty="0" smtClean="0"/>
              <a:t>Will develop additional processes and methods based on specific projects as needed</a:t>
            </a:r>
          </a:p>
          <a:p>
            <a:pPr lvl="1"/>
            <a:r>
              <a:rPr lang="en-US" dirty="0" smtClean="0"/>
              <a:t>Helpful in reaching all entities</a:t>
            </a:r>
          </a:p>
          <a:p>
            <a:pPr lvl="1"/>
            <a:r>
              <a:rPr lang="en-US" dirty="0" smtClean="0"/>
              <a:t>In the process of developing a bulletin board type communication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Road/Bridge/Utility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Conducted surveys and provided support to the IT group</a:t>
            </a:r>
          </a:p>
          <a:p>
            <a:r>
              <a:rPr lang="en-US" dirty="0" smtClean="0"/>
              <a:t>Developed co-production of services contracts</a:t>
            </a:r>
          </a:p>
          <a:p>
            <a:r>
              <a:rPr lang="en-US" dirty="0" smtClean="0"/>
              <a:t>Now reviewing additional options for sharing employees </a:t>
            </a:r>
          </a:p>
          <a:p>
            <a:pPr lvl="1"/>
            <a:r>
              <a:rPr lang="en-US" dirty="0" smtClean="0"/>
              <a:t>Formal arrangements includes sharing human resources, information technology, and protective services personnel in departments and with other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Sharing Employees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373362" cy="165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/>
          <a:lstStyle/>
          <a:p>
            <a:r>
              <a:rPr lang="en-US" dirty="0" smtClean="0"/>
              <a:t>Connected with Auditor/Treasurer/Utilities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Reviewed potential of expanding presence through relationship with the county’s banking partner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Provided support to the Treasurer to develop ACH acceptance of escrow payments of property taxes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Sharing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group earned a grant for a feasibility study to review existing records storage and management systems currently in place for various political subdivisions throughout Fairfield County and to develop a </a:t>
            </a:r>
            <a:r>
              <a:rPr lang="en-US" b="1" i="1" dirty="0" smtClean="0"/>
              <a:t>long range plan </a:t>
            </a:r>
            <a:r>
              <a:rPr lang="en-US" dirty="0" smtClean="0"/>
              <a:t>to manage these documents through an Electronic Document Management System</a:t>
            </a:r>
          </a:p>
          <a:p>
            <a:r>
              <a:rPr lang="en-US" dirty="0" smtClean="0"/>
              <a:t>The project is the Advanced Innovative Management System - AIMS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Information Technology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88D0-8301-4D23-84CD-6BA859CC77E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608</TotalTime>
  <Words>993</Words>
  <Application>Microsoft Office PowerPoint</Application>
  <PresentationFormat>On-screen Show (4:3)</PresentationFormat>
  <Paragraphs>181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Opportunities for Collaboration- Connected with LGIF Grants &amp; Loans</vt:lpstr>
      <vt:lpstr>Presentation Purpose</vt:lpstr>
      <vt:lpstr>Collaboration  Purpose Statement </vt:lpstr>
      <vt:lpstr>Subgroups and Work Groups</vt:lpstr>
      <vt:lpstr>Group Interactions</vt:lpstr>
      <vt:lpstr>Road/Bridge/Utility</vt:lpstr>
      <vt:lpstr>Sharing Employees</vt:lpstr>
      <vt:lpstr>Sharing Employees</vt:lpstr>
      <vt:lpstr>Information Technology</vt:lpstr>
      <vt:lpstr>Information Technology</vt:lpstr>
      <vt:lpstr>Information Technology</vt:lpstr>
      <vt:lpstr>Information Technology Grant</vt:lpstr>
      <vt:lpstr>Public Defender Office</vt:lpstr>
      <vt:lpstr>Law Enforcement</vt:lpstr>
      <vt:lpstr>Work Groups</vt:lpstr>
      <vt:lpstr>Innovation</vt:lpstr>
      <vt:lpstr>More work needs to be done…</vt:lpstr>
      <vt:lpstr>Suggestions for moving forward</vt:lpstr>
      <vt:lpstr>Suggestions for moving forward</vt:lpstr>
      <vt:lpstr>Still Interested?</vt:lpstr>
      <vt:lpstr>Key Points for Today</vt:lpstr>
      <vt:lpstr>Resources</vt:lpstr>
      <vt:lpstr>Questions?</vt:lpstr>
    </vt:vector>
  </TitlesOfParts>
  <Company>ODJFS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Opportunity Work Group Update</dc:title>
  <dc:creator>ODJFS</dc:creator>
  <cp:lastModifiedBy>BROWNC12</cp:lastModifiedBy>
  <cp:revision>72</cp:revision>
  <dcterms:created xsi:type="dcterms:W3CDTF">2012-02-03T18:44:58Z</dcterms:created>
  <dcterms:modified xsi:type="dcterms:W3CDTF">2013-01-16T15:34:21Z</dcterms:modified>
</cp:coreProperties>
</file>