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5"/>
  </p:notesMasterIdLst>
  <p:sldIdLst>
    <p:sldId id="256" r:id="rId2"/>
    <p:sldId id="258" r:id="rId3"/>
    <p:sldId id="257" r:id="rId4"/>
    <p:sldId id="259" r:id="rId5"/>
    <p:sldId id="261" r:id="rId6"/>
    <p:sldId id="292" r:id="rId7"/>
    <p:sldId id="260" r:id="rId8"/>
    <p:sldId id="262" r:id="rId9"/>
    <p:sldId id="263" r:id="rId10"/>
    <p:sldId id="288" r:id="rId11"/>
    <p:sldId id="264" r:id="rId12"/>
    <p:sldId id="287" r:id="rId13"/>
    <p:sldId id="265" r:id="rId14"/>
    <p:sldId id="266" r:id="rId15"/>
    <p:sldId id="267" r:id="rId16"/>
    <p:sldId id="268" r:id="rId17"/>
    <p:sldId id="269" r:id="rId18"/>
    <p:sldId id="270" r:id="rId19"/>
    <p:sldId id="271" r:id="rId20"/>
    <p:sldId id="273" r:id="rId21"/>
    <p:sldId id="272" r:id="rId22"/>
    <p:sldId id="274" r:id="rId23"/>
    <p:sldId id="275" r:id="rId24"/>
    <p:sldId id="276" r:id="rId25"/>
    <p:sldId id="277" r:id="rId26"/>
    <p:sldId id="280" r:id="rId27"/>
    <p:sldId id="281" r:id="rId28"/>
    <p:sldId id="282" r:id="rId29"/>
    <p:sldId id="284" r:id="rId30"/>
    <p:sldId id="289" r:id="rId31"/>
    <p:sldId id="290" r:id="rId32"/>
    <p:sldId id="293" r:id="rId33"/>
    <p:sldId id="291"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5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3D1EC2F-FBE8-4597-BF7E-034147219CC4}" type="datetimeFigureOut">
              <a:rPr lang="en-US" smtClean="0"/>
              <a:pPr/>
              <a:t>4/10/2012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3C4E3CF-8C3B-4E81-A7A1-67B56ABE269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 8 groups, there have been </a:t>
            </a:r>
            <a:endParaRPr lang="en-US" dirty="0"/>
          </a:p>
        </p:txBody>
      </p:sp>
      <p:sp>
        <p:nvSpPr>
          <p:cNvPr id="4" name="Slide Number Placeholder 3"/>
          <p:cNvSpPr>
            <a:spLocks noGrp="1"/>
          </p:cNvSpPr>
          <p:nvPr>
            <p:ph type="sldNum" sz="quarter" idx="10"/>
          </p:nvPr>
        </p:nvSpPr>
        <p:spPr/>
        <p:txBody>
          <a:bodyPr/>
          <a:lstStyle/>
          <a:p>
            <a:fld id="{A3C4E3CF-8C3B-4E81-A7A1-67B56ABE2692}" type="slidenum">
              <a:rPr lang="en-US" smtClean="0"/>
              <a:pPr/>
              <a:t>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38E31AA-8F84-49FA-8567-68A123A51353}" type="datetimeFigureOut">
              <a:rPr lang="en-US" smtClean="0"/>
              <a:pPr/>
              <a:t>4/10/2012</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C4788D0-8301-4D23-84CD-6BA859CC77E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38E31AA-8F84-49FA-8567-68A123A51353}" type="datetimeFigureOut">
              <a:rPr lang="en-US" smtClean="0"/>
              <a:pPr/>
              <a:t>4/10/2012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C4788D0-8301-4D23-84CD-6BA859CC77E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38E31AA-8F84-49FA-8567-68A123A51353}" type="datetimeFigureOut">
              <a:rPr lang="en-US" smtClean="0"/>
              <a:pPr/>
              <a:t>4/10/2012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C4788D0-8301-4D23-84CD-6BA859CC77E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38E31AA-8F84-49FA-8567-68A123A51353}" type="datetimeFigureOut">
              <a:rPr lang="en-US" smtClean="0"/>
              <a:pPr/>
              <a:t>4/10/2012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C4788D0-8301-4D23-84CD-6BA859CC77EC}"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38E31AA-8F84-49FA-8567-68A123A51353}" type="datetimeFigureOut">
              <a:rPr lang="en-US" smtClean="0"/>
              <a:pPr/>
              <a:t>4/10/2012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C4788D0-8301-4D23-84CD-6BA859CC77EC}"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38E31AA-8F84-49FA-8567-68A123A51353}" type="datetimeFigureOut">
              <a:rPr lang="en-US" smtClean="0"/>
              <a:pPr/>
              <a:t>4/10/2012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C4788D0-8301-4D23-84CD-6BA859CC77EC}"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38E31AA-8F84-49FA-8567-68A123A51353}" type="datetimeFigureOut">
              <a:rPr lang="en-US" smtClean="0"/>
              <a:pPr/>
              <a:t>4/10/2012</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C4788D0-8301-4D23-84CD-6BA859CC77E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38E31AA-8F84-49FA-8567-68A123A51353}" type="datetimeFigureOut">
              <a:rPr lang="en-US" smtClean="0"/>
              <a:pPr/>
              <a:t>4/10/2012</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C4788D0-8301-4D23-84CD-6BA859CC77EC}"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38E31AA-8F84-49FA-8567-68A123A51353}" type="datetimeFigureOut">
              <a:rPr lang="en-US" smtClean="0"/>
              <a:pPr/>
              <a:t>4/10/2012</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C4788D0-8301-4D23-84CD-6BA859CC77E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C38E31AA-8F84-49FA-8567-68A123A51353}" type="datetimeFigureOut">
              <a:rPr lang="en-US" smtClean="0"/>
              <a:pPr/>
              <a:t>4/10/2012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C4788D0-8301-4D23-84CD-6BA859CC77E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38E31AA-8F84-49FA-8567-68A123A51353}" type="datetimeFigureOut">
              <a:rPr lang="en-US" smtClean="0"/>
              <a:pPr/>
              <a:t>4/10/2012</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C4788D0-8301-4D23-84CD-6BA859CC77EC}"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38E31AA-8F84-49FA-8567-68A123A51353}" type="datetimeFigureOut">
              <a:rPr lang="en-US" smtClean="0"/>
              <a:pPr/>
              <a:t>4/10/2012</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C4788D0-8301-4D23-84CD-6BA859CC77E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auditor.state.oh.us/sharedservices/default.htm" TargetMode="External"/><Relationship Id="rId2" Type="http://schemas.openxmlformats.org/officeDocument/2006/relationships/hyperlink" Target="http://www.skinnyohio.org/" TargetMode="External"/><Relationship Id="rId1" Type="http://schemas.openxmlformats.org/officeDocument/2006/relationships/slideLayout" Target="../slideLayouts/slideLayout2.xml"/><Relationship Id="rId4" Type="http://schemas.openxmlformats.org/officeDocument/2006/relationships/hyperlink" Target="http://www.development.ohio.gov/urban/LGIF.htm"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brownc12@odjfs.state.oh.us"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Collaboration Opportunity Work Group Update</a:t>
            </a:r>
            <a:endParaRPr lang="en-US" dirty="0"/>
          </a:p>
        </p:txBody>
      </p:sp>
      <p:sp>
        <p:nvSpPr>
          <p:cNvPr id="3" name="Subtitle 2"/>
          <p:cNvSpPr>
            <a:spLocks noGrp="1"/>
          </p:cNvSpPr>
          <p:nvPr>
            <p:ph type="subTitle" idx="1"/>
          </p:nvPr>
        </p:nvSpPr>
        <p:spPr/>
        <p:txBody>
          <a:bodyPr/>
          <a:lstStyle/>
          <a:p>
            <a:r>
              <a:rPr lang="en-US" dirty="0" smtClean="0"/>
              <a:t>February  9, 2012</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RPC volunteers to serve as a communication conduit for townships, villages and cities</a:t>
            </a:r>
          </a:p>
          <a:p>
            <a:pPr lvl="1"/>
            <a:endParaRPr lang="en-US" dirty="0" smtClean="0"/>
          </a:p>
          <a:p>
            <a:pPr lvl="1"/>
            <a:r>
              <a:rPr lang="en-US" dirty="0" smtClean="0"/>
              <a:t>Meets monthly</a:t>
            </a:r>
          </a:p>
          <a:p>
            <a:pPr lvl="1"/>
            <a:r>
              <a:rPr lang="en-US" dirty="0" smtClean="0"/>
              <a:t>Maintains up to date email information</a:t>
            </a:r>
          </a:p>
          <a:p>
            <a:pPr lvl="1"/>
            <a:r>
              <a:rPr lang="en-US" dirty="0" smtClean="0"/>
              <a:t>Will develop additional processes and methods based on specific projects as needed</a:t>
            </a:r>
          </a:p>
          <a:p>
            <a:pPr lvl="1"/>
            <a:r>
              <a:rPr lang="en-US" dirty="0" smtClean="0"/>
              <a:t>Helpful in reaching all entities</a:t>
            </a:r>
          </a:p>
        </p:txBody>
      </p:sp>
      <p:sp>
        <p:nvSpPr>
          <p:cNvPr id="3" name="Title 2"/>
          <p:cNvSpPr>
            <a:spLocks noGrp="1"/>
          </p:cNvSpPr>
          <p:nvPr>
            <p:ph type="title"/>
          </p:nvPr>
        </p:nvSpPr>
        <p:spPr/>
        <p:txBody>
          <a:bodyPr/>
          <a:lstStyle/>
          <a:p>
            <a:r>
              <a:rPr lang="en-US" i="1" dirty="0" smtClean="0"/>
              <a:t>Road/Bridge/Utility</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76400"/>
            <a:ext cx="8077200" cy="4495800"/>
          </a:xfrm>
        </p:spPr>
        <p:txBody>
          <a:bodyPr>
            <a:normAutofit fontScale="92500"/>
          </a:bodyPr>
          <a:lstStyle/>
          <a:p>
            <a:r>
              <a:rPr lang="en-US" dirty="0" smtClean="0"/>
              <a:t>No LGIF grant or loan application is expected</a:t>
            </a:r>
          </a:p>
          <a:p>
            <a:endParaRPr lang="en-US" dirty="0" smtClean="0"/>
          </a:p>
          <a:p>
            <a:r>
              <a:rPr lang="en-US" dirty="0" smtClean="0"/>
              <a:t>Conducted surveys and provided support to the IT group -Records and retention is a common theme </a:t>
            </a:r>
          </a:p>
          <a:p>
            <a:r>
              <a:rPr lang="en-US" dirty="0" smtClean="0"/>
              <a:t>Now reviewing options for sharing employees </a:t>
            </a:r>
          </a:p>
          <a:p>
            <a:pPr lvl="1"/>
            <a:r>
              <a:rPr lang="en-US" dirty="0" smtClean="0"/>
              <a:t>Informal and formal arrangements exist</a:t>
            </a:r>
          </a:p>
          <a:p>
            <a:pPr lvl="1"/>
            <a:r>
              <a:rPr lang="en-US" dirty="0" smtClean="0"/>
              <a:t>Formal arrangement includes sharing human resources and information technology personnel</a:t>
            </a:r>
          </a:p>
          <a:p>
            <a:pPr lvl="1"/>
            <a:r>
              <a:rPr lang="en-US" b="1" dirty="0" smtClean="0"/>
              <a:t>Co-production of services with other entities </a:t>
            </a:r>
            <a:r>
              <a:rPr lang="en-US" b="1" dirty="0" smtClean="0"/>
              <a:t>is possible and being </a:t>
            </a:r>
            <a:r>
              <a:rPr lang="en-US" b="1" dirty="0" smtClean="0"/>
              <a:t>evaluated with Hocking County</a:t>
            </a:r>
            <a:endParaRPr lang="en-US" b="1" dirty="0" smtClean="0"/>
          </a:p>
          <a:p>
            <a:pPr lvl="1">
              <a:buNone/>
            </a:pPr>
            <a:endParaRPr lang="en-US" dirty="0" smtClean="0"/>
          </a:p>
        </p:txBody>
      </p:sp>
      <p:sp>
        <p:nvSpPr>
          <p:cNvPr id="3" name="Title 2"/>
          <p:cNvSpPr>
            <a:spLocks noGrp="1"/>
          </p:cNvSpPr>
          <p:nvPr>
            <p:ph type="title"/>
          </p:nvPr>
        </p:nvSpPr>
        <p:spPr/>
        <p:txBody>
          <a:bodyPr/>
          <a:lstStyle/>
          <a:p>
            <a:r>
              <a:rPr lang="en-US" i="1" dirty="0" smtClean="0"/>
              <a:t>Sharing Employees</a:t>
            </a:r>
            <a:endParaRPr lang="en-US" i="1" dirty="0"/>
          </a:p>
        </p:txBody>
      </p:sp>
      <p:pic>
        <p:nvPicPr>
          <p:cNvPr id="8194" name="Picture 2"/>
          <p:cNvPicPr>
            <a:picLocks noChangeAspect="1" noChangeArrowheads="1"/>
          </p:cNvPicPr>
          <p:nvPr/>
        </p:nvPicPr>
        <p:blipFill>
          <a:blip r:embed="rId2" cstate="print"/>
          <a:srcRect/>
          <a:stretch>
            <a:fillRect/>
          </a:stretch>
        </p:blipFill>
        <p:spPr bwMode="auto">
          <a:xfrm>
            <a:off x="6172200" y="0"/>
            <a:ext cx="2373362" cy="1655292"/>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690872"/>
          </a:xfrm>
        </p:spPr>
        <p:txBody>
          <a:bodyPr/>
          <a:lstStyle/>
          <a:p>
            <a:r>
              <a:rPr lang="en-US" dirty="0" smtClean="0"/>
              <a:t>Connected with Auditor/Treasurer/Utilities</a:t>
            </a:r>
          </a:p>
          <a:p>
            <a:pPr lvl="1"/>
            <a:r>
              <a:rPr lang="en-US" dirty="0" smtClean="0"/>
              <a:t>Reviewed potential of expanding presence through relationship with the county’s banking partner</a:t>
            </a:r>
          </a:p>
          <a:p>
            <a:pPr lvl="1"/>
            <a:r>
              <a:rPr lang="en-US" dirty="0" smtClean="0"/>
              <a:t>Utility payments can be made at bank branches, but tax collections cannot at this time</a:t>
            </a:r>
          </a:p>
          <a:p>
            <a:pPr lvl="1"/>
            <a:r>
              <a:rPr lang="en-US" dirty="0" smtClean="0"/>
              <a:t>Treasurer to research ACH acceptance of escrow payments of property taxes</a:t>
            </a:r>
          </a:p>
          <a:p>
            <a:r>
              <a:rPr lang="en-US" dirty="0" smtClean="0"/>
              <a:t>Meeting in March/April to review potential of options to share lawn care or maintenance services –and- options to use forms of volunteer services</a:t>
            </a:r>
          </a:p>
          <a:p>
            <a:endParaRPr lang="en-US" dirty="0"/>
          </a:p>
        </p:txBody>
      </p:sp>
      <p:sp>
        <p:nvSpPr>
          <p:cNvPr id="3" name="Title 2"/>
          <p:cNvSpPr>
            <a:spLocks noGrp="1"/>
          </p:cNvSpPr>
          <p:nvPr>
            <p:ph type="title"/>
          </p:nvPr>
        </p:nvSpPr>
        <p:spPr/>
        <p:txBody>
          <a:bodyPr/>
          <a:lstStyle/>
          <a:p>
            <a:r>
              <a:rPr lang="en-US" i="1" dirty="0" smtClean="0"/>
              <a:t>Sharing Employees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cstate="print"/>
          <a:srcRect/>
          <a:stretch>
            <a:fillRect/>
          </a:stretch>
        </p:blipFill>
        <p:spPr bwMode="auto">
          <a:xfrm>
            <a:off x="4876800" y="4000500"/>
            <a:ext cx="3810000" cy="2857500"/>
          </a:xfrm>
          <a:prstGeom prst="rect">
            <a:avLst/>
          </a:prstGeom>
          <a:noFill/>
          <a:ln w="9525">
            <a:noFill/>
            <a:miter lim="800000"/>
            <a:headEnd/>
            <a:tailEnd/>
          </a:ln>
          <a:effectLst/>
        </p:spPr>
      </p:pic>
      <p:sp>
        <p:nvSpPr>
          <p:cNvPr id="2" name="Content Placeholder 1"/>
          <p:cNvSpPr>
            <a:spLocks noGrp="1"/>
          </p:cNvSpPr>
          <p:nvPr>
            <p:ph idx="1"/>
          </p:nvPr>
        </p:nvSpPr>
        <p:spPr/>
        <p:txBody>
          <a:bodyPr>
            <a:normAutofit/>
          </a:bodyPr>
          <a:lstStyle/>
          <a:p>
            <a:r>
              <a:rPr lang="en-US" dirty="0" smtClean="0"/>
              <a:t>The group is preparing a grant application for a feasibility study to review existing records storage and management systems currently in place for various political subdivisions throughout Fairfield County and to develop a </a:t>
            </a:r>
            <a:r>
              <a:rPr lang="en-US" b="1" i="1" dirty="0" smtClean="0"/>
              <a:t>long range plan </a:t>
            </a:r>
            <a:r>
              <a:rPr lang="en-US" dirty="0" smtClean="0"/>
              <a:t>to manage these documents through an Electronic Document Management System (EDMS)</a:t>
            </a:r>
          </a:p>
          <a:p>
            <a:pPr>
              <a:buNone/>
            </a:pPr>
            <a:endParaRPr lang="en-US" dirty="0" smtClean="0"/>
          </a:p>
          <a:p>
            <a:pPr>
              <a:buNone/>
            </a:pPr>
            <a:endParaRPr lang="en-US" dirty="0"/>
          </a:p>
        </p:txBody>
      </p:sp>
      <p:sp>
        <p:nvSpPr>
          <p:cNvPr id="3" name="Title 2"/>
          <p:cNvSpPr>
            <a:spLocks noGrp="1"/>
          </p:cNvSpPr>
          <p:nvPr>
            <p:ph type="title"/>
          </p:nvPr>
        </p:nvSpPr>
        <p:spPr/>
        <p:txBody>
          <a:bodyPr/>
          <a:lstStyle/>
          <a:p>
            <a:r>
              <a:rPr lang="en-US" i="1" dirty="0" smtClean="0"/>
              <a:t>Information Technology</a:t>
            </a:r>
            <a:endParaRPr lang="en-US" i="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print"/>
          <a:srcRect/>
          <a:stretch>
            <a:fillRect/>
          </a:stretch>
        </p:blipFill>
        <p:spPr bwMode="auto">
          <a:xfrm>
            <a:off x="228600" y="1600200"/>
            <a:ext cx="3067050" cy="3552825"/>
          </a:xfrm>
          <a:prstGeom prst="rect">
            <a:avLst/>
          </a:prstGeom>
          <a:noFill/>
          <a:ln w="9525">
            <a:noFill/>
            <a:miter lim="800000"/>
            <a:headEnd/>
            <a:tailEnd/>
          </a:ln>
          <a:effectLst/>
        </p:spPr>
      </p:pic>
      <p:sp>
        <p:nvSpPr>
          <p:cNvPr id="2" name="Content Placeholder 1"/>
          <p:cNvSpPr>
            <a:spLocks noGrp="1"/>
          </p:cNvSpPr>
          <p:nvPr>
            <p:ph idx="1"/>
          </p:nvPr>
        </p:nvSpPr>
        <p:spPr>
          <a:xfrm>
            <a:off x="3352800" y="1447800"/>
            <a:ext cx="5486400" cy="4525963"/>
          </a:xfrm>
        </p:spPr>
        <p:txBody>
          <a:bodyPr>
            <a:normAutofit fontScale="92500" lnSpcReduction="10000"/>
          </a:bodyPr>
          <a:lstStyle/>
          <a:p>
            <a:r>
              <a:rPr lang="en-US" dirty="0" smtClean="0"/>
              <a:t>We propose to define those areas best suited for EDMS and to implement the changes in a phased approach</a:t>
            </a:r>
          </a:p>
          <a:p>
            <a:r>
              <a:rPr lang="en-US" dirty="0" smtClean="0"/>
              <a:t>The project will involve suggestions for changing processes (work flows) to improve efficiency.</a:t>
            </a:r>
          </a:p>
          <a:p>
            <a:r>
              <a:rPr lang="en-US" dirty="0" smtClean="0"/>
              <a:t>$100 K cap (soft costs)</a:t>
            </a:r>
          </a:p>
          <a:p>
            <a:r>
              <a:rPr lang="en-US" dirty="0" smtClean="0"/>
              <a:t>Required feasibility study for the loan process anticipated in the future</a:t>
            </a:r>
          </a:p>
          <a:p>
            <a:pPr>
              <a:buNone/>
            </a:pPr>
            <a:endParaRPr lang="en-US" dirty="0" smtClean="0"/>
          </a:p>
          <a:p>
            <a:endParaRPr lang="en-US" dirty="0"/>
          </a:p>
        </p:txBody>
      </p:sp>
      <p:sp>
        <p:nvSpPr>
          <p:cNvPr id="3" name="Title 2"/>
          <p:cNvSpPr>
            <a:spLocks noGrp="1"/>
          </p:cNvSpPr>
          <p:nvPr>
            <p:ph type="title"/>
          </p:nvPr>
        </p:nvSpPr>
        <p:spPr/>
        <p:txBody>
          <a:bodyPr/>
          <a:lstStyle/>
          <a:p>
            <a:r>
              <a:rPr lang="en-US" i="1" dirty="0" smtClean="0"/>
              <a:t>Information Technology</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Political subdivisions included in the shared services project are:</a:t>
            </a:r>
          </a:p>
          <a:p>
            <a:pPr lvl="1"/>
            <a:r>
              <a:rPr lang="en-US" dirty="0" smtClean="0"/>
              <a:t>Fairfield County</a:t>
            </a:r>
          </a:p>
          <a:p>
            <a:pPr lvl="1"/>
            <a:r>
              <a:rPr lang="en-US" dirty="0" smtClean="0"/>
              <a:t>Health District</a:t>
            </a:r>
          </a:p>
          <a:p>
            <a:pPr lvl="1"/>
            <a:r>
              <a:rPr lang="en-US" dirty="0" smtClean="0"/>
              <a:t>Parks District</a:t>
            </a:r>
          </a:p>
          <a:p>
            <a:pPr lvl="1"/>
            <a:r>
              <a:rPr lang="en-US" dirty="0" smtClean="0"/>
              <a:t>Juvenile Detention</a:t>
            </a:r>
          </a:p>
          <a:p>
            <a:pPr lvl="1"/>
            <a:r>
              <a:rPr lang="en-US" dirty="0" smtClean="0"/>
              <a:t>Soil and Water</a:t>
            </a:r>
          </a:p>
          <a:p>
            <a:pPr lvl="1"/>
            <a:r>
              <a:rPr lang="en-US" dirty="0" smtClean="0"/>
              <a:t>Regional Planning</a:t>
            </a:r>
          </a:p>
        </p:txBody>
      </p:sp>
      <p:sp>
        <p:nvSpPr>
          <p:cNvPr id="3" name="Title 2"/>
          <p:cNvSpPr>
            <a:spLocks noGrp="1"/>
          </p:cNvSpPr>
          <p:nvPr>
            <p:ph type="title"/>
          </p:nvPr>
        </p:nvSpPr>
        <p:spPr/>
        <p:txBody>
          <a:bodyPr/>
          <a:lstStyle/>
          <a:p>
            <a:r>
              <a:rPr lang="en-US" i="1" dirty="0" smtClean="0"/>
              <a:t>Information Technology</a:t>
            </a:r>
            <a:endParaRPr lang="en-US" dirty="0"/>
          </a:p>
        </p:txBody>
      </p:sp>
      <p:pic>
        <p:nvPicPr>
          <p:cNvPr id="10243" name="Picture 3"/>
          <p:cNvPicPr>
            <a:picLocks noChangeAspect="1" noChangeArrowheads="1"/>
          </p:cNvPicPr>
          <p:nvPr/>
        </p:nvPicPr>
        <p:blipFill>
          <a:blip r:embed="rId2" cstate="print"/>
          <a:srcRect/>
          <a:stretch>
            <a:fillRect/>
          </a:stretch>
        </p:blipFill>
        <p:spPr bwMode="auto">
          <a:xfrm>
            <a:off x="4800600" y="2362200"/>
            <a:ext cx="2908527" cy="28956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Application due: March 1, 2012</a:t>
            </a:r>
          </a:p>
          <a:p>
            <a:pPr>
              <a:buNone/>
            </a:pPr>
            <a:endParaRPr lang="en-US" dirty="0" smtClean="0"/>
          </a:p>
          <a:p>
            <a:r>
              <a:rPr lang="en-US" dirty="0" smtClean="0"/>
              <a:t>May revise application for future proposals if more information is needed</a:t>
            </a:r>
          </a:p>
          <a:p>
            <a:pPr>
              <a:buNone/>
            </a:pPr>
            <a:endParaRPr lang="en-US" dirty="0" smtClean="0"/>
          </a:p>
          <a:p>
            <a:r>
              <a:rPr lang="en-US" dirty="0" smtClean="0"/>
              <a:t>Grant applications are accepted twice a year</a:t>
            </a:r>
          </a:p>
        </p:txBody>
      </p:sp>
      <p:sp>
        <p:nvSpPr>
          <p:cNvPr id="3" name="Title 2"/>
          <p:cNvSpPr>
            <a:spLocks noGrp="1"/>
          </p:cNvSpPr>
          <p:nvPr>
            <p:ph type="title"/>
          </p:nvPr>
        </p:nvSpPr>
        <p:spPr/>
        <p:txBody>
          <a:bodyPr/>
          <a:lstStyle/>
          <a:p>
            <a:r>
              <a:rPr lang="en-US" i="1" dirty="0" smtClean="0"/>
              <a:t>Information Technology</a:t>
            </a:r>
            <a:endParaRPr lang="en-US" dirty="0"/>
          </a:p>
        </p:txBody>
      </p:sp>
      <p:pic>
        <p:nvPicPr>
          <p:cNvPr id="12290" name="Picture 2"/>
          <p:cNvPicPr>
            <a:picLocks noChangeAspect="1" noChangeArrowheads="1"/>
          </p:cNvPicPr>
          <p:nvPr/>
        </p:nvPicPr>
        <p:blipFill>
          <a:blip r:embed="rId2" cstate="print"/>
          <a:srcRect/>
          <a:stretch>
            <a:fillRect/>
          </a:stretch>
        </p:blipFill>
        <p:spPr bwMode="auto">
          <a:xfrm>
            <a:off x="4953000" y="4267200"/>
            <a:ext cx="3200400" cy="24003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3600"/>
            <a:ext cx="8229600" cy="3873691"/>
          </a:xfrm>
        </p:spPr>
        <p:txBody>
          <a:bodyPr>
            <a:normAutofit lnSpcReduction="10000"/>
          </a:bodyPr>
          <a:lstStyle/>
          <a:p>
            <a:r>
              <a:rPr lang="en-US" dirty="0" smtClean="0"/>
              <a:t>No grant or loan application is expected at this time</a:t>
            </a:r>
          </a:p>
          <a:p>
            <a:r>
              <a:rPr lang="en-US" dirty="0" smtClean="0"/>
              <a:t>The group is evaluating options about ways to manage public defender responsibilities and associated costs</a:t>
            </a:r>
          </a:p>
          <a:p>
            <a:r>
              <a:rPr lang="en-US" dirty="0" smtClean="0"/>
              <a:t>Conducting research with state office</a:t>
            </a:r>
          </a:p>
          <a:p>
            <a:r>
              <a:rPr lang="en-US" dirty="0" smtClean="0"/>
              <a:t>Examining other county experiences</a:t>
            </a:r>
          </a:p>
          <a:p>
            <a:r>
              <a:rPr lang="en-US" dirty="0" smtClean="0"/>
              <a:t>Involving multiple stakeholders</a:t>
            </a:r>
          </a:p>
          <a:p>
            <a:r>
              <a:rPr lang="en-US" dirty="0" smtClean="0"/>
              <a:t>The group </a:t>
            </a:r>
            <a:r>
              <a:rPr lang="en-US" dirty="0" smtClean="0"/>
              <a:t>will continue to meet</a:t>
            </a:r>
            <a:endParaRPr lang="en-US" dirty="0"/>
          </a:p>
        </p:txBody>
      </p:sp>
      <p:sp>
        <p:nvSpPr>
          <p:cNvPr id="3" name="Title 2"/>
          <p:cNvSpPr>
            <a:spLocks noGrp="1"/>
          </p:cNvSpPr>
          <p:nvPr>
            <p:ph type="title"/>
          </p:nvPr>
        </p:nvSpPr>
        <p:spPr/>
        <p:txBody>
          <a:bodyPr/>
          <a:lstStyle/>
          <a:p>
            <a:pPr algn="r"/>
            <a:r>
              <a:rPr lang="en-US" i="1" dirty="0" smtClean="0"/>
              <a:t>Public Defender Office</a:t>
            </a:r>
            <a:endParaRPr lang="en-US" i="1" dirty="0"/>
          </a:p>
        </p:txBody>
      </p:sp>
      <p:pic>
        <p:nvPicPr>
          <p:cNvPr id="13314" name="Picture 2"/>
          <p:cNvPicPr>
            <a:picLocks noChangeAspect="1" noChangeArrowheads="1"/>
          </p:cNvPicPr>
          <p:nvPr/>
        </p:nvPicPr>
        <p:blipFill>
          <a:blip r:embed="rId2" cstate="print"/>
          <a:srcRect/>
          <a:stretch>
            <a:fillRect/>
          </a:stretch>
        </p:blipFill>
        <p:spPr bwMode="auto">
          <a:xfrm>
            <a:off x="685800" y="228600"/>
            <a:ext cx="1676400" cy="1683105"/>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5486400" cy="4525963"/>
          </a:xfrm>
        </p:spPr>
        <p:txBody>
          <a:bodyPr>
            <a:normAutofit fontScale="85000" lnSpcReduction="20000"/>
          </a:bodyPr>
          <a:lstStyle/>
          <a:p>
            <a:r>
              <a:rPr lang="en-US" dirty="0" smtClean="0"/>
              <a:t>The group evaluated options for shared services relating to law enforcement</a:t>
            </a:r>
          </a:p>
          <a:p>
            <a:r>
              <a:rPr lang="en-US" dirty="0" smtClean="0"/>
              <a:t>No grant or loan application is expected at this time, but there may be future possibilities</a:t>
            </a:r>
          </a:p>
          <a:p>
            <a:r>
              <a:rPr lang="en-US" b="1" dirty="0" smtClean="0"/>
              <a:t>Consensus among subdivisions </a:t>
            </a:r>
            <a:r>
              <a:rPr lang="en-US" dirty="0" smtClean="0"/>
              <a:t>is needed for efforts to merge services</a:t>
            </a:r>
          </a:p>
          <a:p>
            <a:r>
              <a:rPr lang="en-US" dirty="0" smtClean="0"/>
              <a:t>The group focused on analyzing the costs that could be saved by reinstating the prisoner at work program; aspects of diversion and electronic monitoring were also discussed</a:t>
            </a:r>
          </a:p>
        </p:txBody>
      </p:sp>
      <p:sp>
        <p:nvSpPr>
          <p:cNvPr id="3" name="Title 2"/>
          <p:cNvSpPr>
            <a:spLocks noGrp="1"/>
          </p:cNvSpPr>
          <p:nvPr>
            <p:ph type="title"/>
          </p:nvPr>
        </p:nvSpPr>
        <p:spPr/>
        <p:txBody>
          <a:bodyPr/>
          <a:lstStyle/>
          <a:p>
            <a:r>
              <a:rPr lang="en-US" i="1" dirty="0" smtClean="0"/>
              <a:t>Law Enforcement</a:t>
            </a:r>
            <a:endParaRPr lang="en-US" i="1" dirty="0"/>
          </a:p>
        </p:txBody>
      </p:sp>
      <p:pic>
        <p:nvPicPr>
          <p:cNvPr id="14339" name="Picture 3"/>
          <p:cNvPicPr>
            <a:picLocks noChangeAspect="1" noChangeArrowheads="1"/>
          </p:cNvPicPr>
          <p:nvPr/>
        </p:nvPicPr>
        <p:blipFill>
          <a:blip r:embed="rId2" cstate="print"/>
          <a:srcRect/>
          <a:stretch>
            <a:fillRect/>
          </a:stretch>
        </p:blipFill>
        <p:spPr bwMode="auto">
          <a:xfrm>
            <a:off x="6019800" y="1600200"/>
            <a:ext cx="2505075" cy="333375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514600"/>
            <a:ext cx="7924800" cy="3700272"/>
          </a:xfrm>
        </p:spPr>
        <p:txBody>
          <a:bodyPr>
            <a:noAutofit/>
          </a:bodyPr>
          <a:lstStyle/>
          <a:p>
            <a:endParaRPr lang="en-US" sz="2000" dirty="0" smtClean="0"/>
          </a:p>
          <a:p>
            <a:endParaRPr lang="en-US" sz="2000" dirty="0" smtClean="0"/>
          </a:p>
          <a:p>
            <a:r>
              <a:rPr lang="en-US" sz="2000" dirty="0" smtClean="0"/>
              <a:t>Diversion aspects in coordination with the courts are possible</a:t>
            </a:r>
          </a:p>
          <a:p>
            <a:r>
              <a:rPr lang="en-US" sz="2000" dirty="0" smtClean="0"/>
              <a:t>Work accomplished by PAW is valued at approximately $120,000 annually </a:t>
            </a:r>
          </a:p>
          <a:p>
            <a:r>
              <a:rPr lang="en-US" sz="2000" dirty="0" smtClean="0"/>
              <a:t>Work would free township and Engineer personnel (example)</a:t>
            </a:r>
          </a:p>
          <a:p>
            <a:r>
              <a:rPr lang="en-US" sz="2000" dirty="0" smtClean="0"/>
              <a:t>Would require an additional deputy and van - $80,000</a:t>
            </a:r>
          </a:p>
          <a:p>
            <a:r>
              <a:rPr lang="en-US" sz="2000" dirty="0" smtClean="0"/>
              <a:t>Return on Investment: $40,000 or </a:t>
            </a:r>
            <a:r>
              <a:rPr lang="en-US" sz="2000" b="1" dirty="0" smtClean="0"/>
              <a:t>50%, the first year</a:t>
            </a:r>
            <a:r>
              <a:rPr lang="en-US" sz="2000" dirty="0" smtClean="0"/>
              <a:t>; as much as 100% the second year</a:t>
            </a:r>
          </a:p>
          <a:p>
            <a:endParaRPr lang="en-US" sz="2000" dirty="0" smtClean="0"/>
          </a:p>
        </p:txBody>
      </p:sp>
      <p:sp>
        <p:nvSpPr>
          <p:cNvPr id="3" name="Title 2"/>
          <p:cNvSpPr>
            <a:spLocks noGrp="1"/>
          </p:cNvSpPr>
          <p:nvPr>
            <p:ph type="title"/>
          </p:nvPr>
        </p:nvSpPr>
        <p:spPr/>
        <p:txBody>
          <a:bodyPr/>
          <a:lstStyle/>
          <a:p>
            <a:r>
              <a:rPr lang="en-US" i="1" dirty="0" smtClean="0"/>
              <a:t>Law Enforcement</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257800" y="1295400"/>
            <a:ext cx="3254691" cy="1998584"/>
          </a:xfrm>
          <a:prstGeom prst="rect">
            <a:avLst/>
          </a:prstGeom>
          <a:noFill/>
          <a:ln w="9525">
            <a:noFill/>
            <a:miter lim="800000"/>
            <a:headEnd/>
            <a:tailEnd/>
          </a:ln>
          <a:effectLst/>
        </p:spPr>
      </p:pic>
      <p:sp>
        <p:nvSpPr>
          <p:cNvPr id="6" name="TextBox 5"/>
          <p:cNvSpPr txBox="1"/>
          <p:nvPr/>
        </p:nvSpPr>
        <p:spPr>
          <a:xfrm>
            <a:off x="762000" y="1981200"/>
            <a:ext cx="4648200" cy="1323439"/>
          </a:xfrm>
          <a:prstGeom prst="rect">
            <a:avLst/>
          </a:prstGeom>
          <a:noFill/>
        </p:spPr>
        <p:txBody>
          <a:bodyPr wrap="square" rtlCol="0">
            <a:spAutoFit/>
          </a:bodyPr>
          <a:lstStyle/>
          <a:p>
            <a:r>
              <a:rPr lang="en-US" sz="2000" dirty="0" smtClean="0"/>
              <a:t>The prisoner at work program would be open to all political subdivisions, including the county, townships, villages, and cities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5484518" y="3276600"/>
            <a:ext cx="3402307" cy="3374532"/>
          </a:xfrm>
          <a:prstGeom prst="rect">
            <a:avLst/>
          </a:prstGeom>
          <a:noFill/>
          <a:ln w="9525">
            <a:noFill/>
            <a:miter lim="800000"/>
            <a:headEnd/>
            <a:tailEnd/>
          </a:ln>
          <a:effectLst/>
        </p:spPr>
      </p:pic>
      <p:sp>
        <p:nvSpPr>
          <p:cNvPr id="2" name="Content Placeholder 1"/>
          <p:cNvSpPr>
            <a:spLocks noGrp="1"/>
          </p:cNvSpPr>
          <p:nvPr>
            <p:ph idx="1"/>
          </p:nvPr>
        </p:nvSpPr>
        <p:spPr>
          <a:xfrm>
            <a:off x="457200" y="1481328"/>
            <a:ext cx="7848600" cy="4462271"/>
          </a:xfrm>
        </p:spPr>
        <p:txBody>
          <a:bodyPr>
            <a:normAutofit lnSpcReduction="10000"/>
          </a:bodyPr>
          <a:lstStyle/>
          <a:p>
            <a:r>
              <a:rPr lang="en-US" dirty="0" smtClean="0"/>
              <a:t>Update leadership about the work of the collaboration group</a:t>
            </a:r>
          </a:p>
          <a:p>
            <a:pPr>
              <a:buNone/>
            </a:pPr>
            <a:endParaRPr lang="en-US" dirty="0" smtClean="0"/>
          </a:p>
          <a:p>
            <a:r>
              <a:rPr lang="en-US" dirty="0" smtClean="0"/>
              <a:t>Provide information about the direction of each subgroup </a:t>
            </a:r>
          </a:p>
          <a:p>
            <a:endParaRPr lang="en-US" dirty="0" smtClean="0"/>
          </a:p>
          <a:p>
            <a:r>
              <a:rPr lang="en-US" dirty="0" smtClean="0"/>
              <a:t>Clarify expectations for the </a:t>
            </a:r>
          </a:p>
          <a:p>
            <a:pPr>
              <a:buNone/>
            </a:pPr>
            <a:r>
              <a:rPr lang="en-US" dirty="0" smtClean="0"/>
              <a:t>	future</a:t>
            </a:r>
          </a:p>
          <a:p>
            <a:pPr>
              <a:buNone/>
            </a:pPr>
            <a:endParaRPr lang="en-US" dirty="0" smtClean="0"/>
          </a:p>
          <a:p>
            <a:r>
              <a:rPr lang="en-US" dirty="0" smtClean="0"/>
              <a:t>Be open to any questions </a:t>
            </a:r>
            <a:endParaRPr lang="en-US" dirty="0"/>
          </a:p>
        </p:txBody>
      </p:sp>
      <p:sp>
        <p:nvSpPr>
          <p:cNvPr id="3" name="Title 2"/>
          <p:cNvSpPr>
            <a:spLocks noGrp="1"/>
          </p:cNvSpPr>
          <p:nvPr>
            <p:ph type="title"/>
          </p:nvPr>
        </p:nvSpPr>
        <p:spPr/>
        <p:txBody>
          <a:bodyPr/>
          <a:lstStyle/>
          <a:p>
            <a:pPr algn="ctr"/>
            <a:r>
              <a:rPr lang="en-US" dirty="0" smtClean="0"/>
              <a:t>Presentation Purpose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228600" y="4038600"/>
            <a:ext cx="1828800" cy="1828800"/>
          </a:xfrm>
          <a:prstGeom prst="rect">
            <a:avLst/>
          </a:prstGeom>
          <a:noFill/>
          <a:ln w="9525">
            <a:noFill/>
            <a:miter lim="800000"/>
            <a:headEnd/>
            <a:tailEnd/>
          </a:ln>
          <a:effectLst/>
        </p:spPr>
      </p:pic>
      <p:sp>
        <p:nvSpPr>
          <p:cNvPr id="2" name="Content Placeholder 1"/>
          <p:cNvSpPr>
            <a:spLocks noGrp="1"/>
          </p:cNvSpPr>
          <p:nvPr>
            <p:ph idx="1"/>
          </p:nvPr>
        </p:nvSpPr>
        <p:spPr>
          <a:xfrm>
            <a:off x="457200" y="1295400"/>
            <a:ext cx="8229600" cy="4525963"/>
          </a:xfrm>
        </p:spPr>
        <p:txBody>
          <a:bodyPr/>
          <a:lstStyle/>
          <a:p>
            <a:r>
              <a:rPr lang="en-US" dirty="0" smtClean="0"/>
              <a:t> No additional meetings are scheduled at this time</a:t>
            </a:r>
          </a:p>
          <a:p>
            <a:pPr>
              <a:buNone/>
            </a:pPr>
            <a:endParaRPr lang="en-US" dirty="0" smtClean="0"/>
          </a:p>
          <a:p>
            <a:pPr algn="r"/>
            <a:r>
              <a:rPr lang="en-US" dirty="0" smtClean="0"/>
              <a:t> Proposal for Prisoners at Work does not meet requirements of the LGIF program, but was analyzed in terms of the concepts of Return on Investment and for how it would provide benefit to multiple political subdivisions, savings costs </a:t>
            </a:r>
            <a:endParaRPr lang="en-US" dirty="0"/>
          </a:p>
        </p:txBody>
      </p:sp>
      <p:sp>
        <p:nvSpPr>
          <p:cNvPr id="3" name="Title 2"/>
          <p:cNvSpPr>
            <a:spLocks noGrp="1"/>
          </p:cNvSpPr>
          <p:nvPr>
            <p:ph type="title"/>
          </p:nvPr>
        </p:nvSpPr>
        <p:spPr/>
        <p:txBody>
          <a:bodyPr/>
          <a:lstStyle/>
          <a:p>
            <a:r>
              <a:rPr lang="en-US" i="1" dirty="0" smtClean="0"/>
              <a:t>Law Enforcement</a:t>
            </a:r>
            <a:endParaRPr lang="en-US" i="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828800"/>
            <a:ext cx="8229600" cy="4419600"/>
          </a:xfrm>
        </p:spPr>
        <p:txBody>
          <a:bodyPr>
            <a:normAutofit/>
          </a:bodyPr>
          <a:lstStyle/>
          <a:p>
            <a:r>
              <a:rPr lang="en-US" b="1" dirty="0" smtClean="0"/>
              <a:t>Financial Processes </a:t>
            </a:r>
          </a:p>
          <a:p>
            <a:pPr>
              <a:buNone/>
            </a:pPr>
            <a:r>
              <a:rPr lang="en-US" b="1" dirty="0" smtClean="0"/>
              <a:t>	(Combined with MUNIS Advisory Group)</a:t>
            </a:r>
          </a:p>
          <a:p>
            <a:pPr lvl="1"/>
            <a:r>
              <a:rPr lang="en-US" dirty="0" smtClean="0"/>
              <a:t>Meeting March </a:t>
            </a:r>
            <a:r>
              <a:rPr lang="en-US" dirty="0" smtClean="0"/>
              <a:t>29 and regularly after that </a:t>
            </a:r>
            <a:endParaRPr lang="en-US" dirty="0" smtClean="0"/>
          </a:p>
          <a:p>
            <a:pPr lvl="1"/>
            <a:r>
              <a:rPr lang="en-US" dirty="0" smtClean="0"/>
              <a:t>Working on ways to increase </a:t>
            </a:r>
            <a:r>
              <a:rPr lang="en-US" b="1" i="1" dirty="0" smtClean="0"/>
              <a:t>electronic disbursements and receipts and to automate additional financial processes to be more efficient</a:t>
            </a:r>
          </a:p>
          <a:p>
            <a:pPr lvl="1">
              <a:buNone/>
            </a:pPr>
            <a:endParaRPr lang="en-US" dirty="0" smtClean="0"/>
          </a:p>
          <a:p>
            <a:pPr lvl="1" algn="r">
              <a:buNone/>
            </a:pPr>
            <a:r>
              <a:rPr lang="en-US" sz="2700" b="1" dirty="0" smtClean="0"/>
              <a:t>Centralized Procurement</a:t>
            </a:r>
          </a:p>
          <a:p>
            <a:pPr lvl="1" algn="r">
              <a:buNone/>
            </a:pPr>
            <a:r>
              <a:rPr lang="en-US" dirty="0" smtClean="0"/>
              <a:t>	The group’s purpose is to identify potential opportunities for increasing savings through volume purchasing (will meet later in 2012</a:t>
            </a:r>
            <a:r>
              <a:rPr lang="en-US" dirty="0" smtClean="0"/>
              <a:t>)</a:t>
            </a:r>
            <a:endParaRPr lang="en-US" dirty="0" smtClean="0"/>
          </a:p>
        </p:txBody>
      </p:sp>
      <p:sp>
        <p:nvSpPr>
          <p:cNvPr id="3" name="Title 2"/>
          <p:cNvSpPr>
            <a:spLocks noGrp="1"/>
          </p:cNvSpPr>
          <p:nvPr>
            <p:ph type="title"/>
          </p:nvPr>
        </p:nvSpPr>
        <p:spPr/>
        <p:txBody>
          <a:bodyPr/>
          <a:lstStyle/>
          <a:p>
            <a:r>
              <a:rPr lang="en-US" dirty="0" smtClean="0"/>
              <a:t>Work Groups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124200"/>
            <a:ext cx="8229600" cy="3200400"/>
          </a:xfrm>
        </p:spPr>
        <p:txBody>
          <a:bodyPr>
            <a:normAutofit/>
          </a:bodyPr>
          <a:lstStyle/>
          <a:p>
            <a:r>
              <a:rPr lang="en-US" dirty="0" smtClean="0"/>
              <a:t>Some topics were not addressed by the groups because they did not fall into the group’s themes or were not practical to address today</a:t>
            </a:r>
          </a:p>
          <a:p>
            <a:r>
              <a:rPr lang="en-US" dirty="0" smtClean="0"/>
              <a:t>These topics should be considered for additional review in the future; the full group did not want to loose ideas brought forth</a:t>
            </a:r>
            <a:endParaRPr lang="en-US" dirty="0"/>
          </a:p>
        </p:txBody>
      </p:sp>
      <p:sp>
        <p:nvSpPr>
          <p:cNvPr id="3" name="Title 2"/>
          <p:cNvSpPr>
            <a:spLocks noGrp="1"/>
          </p:cNvSpPr>
          <p:nvPr>
            <p:ph type="title"/>
          </p:nvPr>
        </p:nvSpPr>
        <p:spPr/>
        <p:txBody>
          <a:bodyPr/>
          <a:lstStyle/>
          <a:p>
            <a:r>
              <a:rPr lang="en-US" dirty="0" smtClean="0"/>
              <a:t>“Parking Lot”</a:t>
            </a:r>
            <a:endParaRPr lang="en-US" dirty="0"/>
          </a:p>
        </p:txBody>
      </p:sp>
      <p:pic>
        <p:nvPicPr>
          <p:cNvPr id="17410" name="Picture 2"/>
          <p:cNvPicPr>
            <a:picLocks noChangeAspect="1" noChangeArrowheads="1"/>
          </p:cNvPicPr>
          <p:nvPr/>
        </p:nvPicPr>
        <p:blipFill>
          <a:blip r:embed="rId2" cstate="print"/>
          <a:srcRect/>
          <a:stretch>
            <a:fillRect/>
          </a:stretch>
        </p:blipFill>
        <p:spPr bwMode="auto">
          <a:xfrm>
            <a:off x="2286000" y="1143000"/>
            <a:ext cx="4476750" cy="19050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533400" y="457200"/>
            <a:ext cx="8086725" cy="5381625"/>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2" name="Content Placeholder 1"/>
          <p:cNvSpPr>
            <a:spLocks noGrp="1"/>
          </p:cNvSpPr>
          <p:nvPr>
            <p:ph idx="1"/>
          </p:nvPr>
        </p:nvSpPr>
        <p:spPr/>
        <p:txBody>
          <a:bodyPr>
            <a:normAutofit/>
          </a:bodyPr>
          <a:lstStyle/>
          <a:p>
            <a:r>
              <a:rPr lang="en-US" dirty="0" smtClean="0"/>
              <a:t>Submit IT proposal during the first part of 2012 </a:t>
            </a:r>
          </a:p>
          <a:p>
            <a:pPr lvl="1"/>
            <a:r>
              <a:rPr lang="en-US" dirty="0" smtClean="0"/>
              <a:t>Pleased with progress thus far</a:t>
            </a:r>
          </a:p>
          <a:p>
            <a:endParaRPr lang="en-US" dirty="0" smtClean="0"/>
          </a:p>
          <a:p>
            <a:r>
              <a:rPr lang="en-US" dirty="0" smtClean="0"/>
              <a:t>Gather data and partner information for the Road/Bridge loan proposal for later in the year</a:t>
            </a:r>
          </a:p>
          <a:p>
            <a:pPr lvl="1">
              <a:buNone/>
            </a:pPr>
            <a:endParaRPr lang="en-US" dirty="0" smtClean="0"/>
          </a:p>
        </p:txBody>
      </p:sp>
      <p:sp>
        <p:nvSpPr>
          <p:cNvPr id="3" name="Title 2"/>
          <p:cNvSpPr>
            <a:spLocks noGrp="1"/>
          </p:cNvSpPr>
          <p:nvPr>
            <p:ph type="title"/>
          </p:nvPr>
        </p:nvSpPr>
        <p:spPr/>
        <p:txBody>
          <a:bodyPr/>
          <a:lstStyle/>
          <a:p>
            <a:r>
              <a:rPr lang="en-US" dirty="0" smtClean="0"/>
              <a:t>Recommendations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505200"/>
            <a:ext cx="8153400" cy="3048000"/>
          </a:xfrm>
        </p:spPr>
        <p:txBody>
          <a:bodyPr>
            <a:normAutofit fontScale="70000" lnSpcReduction="20000"/>
          </a:bodyPr>
          <a:lstStyle/>
          <a:p>
            <a:r>
              <a:rPr lang="en-US" dirty="0" smtClean="0"/>
              <a:t>Continue to analyze potential of sharing employees and using volunteers (group will connect with departments as needed)</a:t>
            </a:r>
          </a:p>
          <a:p>
            <a:pPr>
              <a:buNone/>
            </a:pPr>
            <a:endParaRPr lang="en-US" dirty="0" smtClean="0"/>
          </a:p>
          <a:p>
            <a:r>
              <a:rPr lang="en-US" dirty="0" smtClean="0"/>
              <a:t>Reconvene Law Enforcement Group if joint dispatching and shared property rooms can be approached as a feasibility study </a:t>
            </a:r>
          </a:p>
          <a:p>
            <a:pPr>
              <a:buNone/>
            </a:pPr>
            <a:endParaRPr lang="en-US" dirty="0" smtClean="0"/>
          </a:p>
          <a:p>
            <a:r>
              <a:rPr lang="en-US" dirty="0" smtClean="0"/>
              <a:t>Continue to conduct research for Public Defender responsibilities in order for the subgroup to form a recommendation</a:t>
            </a:r>
          </a:p>
          <a:p>
            <a:endParaRPr lang="en-US" dirty="0"/>
          </a:p>
        </p:txBody>
      </p:sp>
      <p:sp>
        <p:nvSpPr>
          <p:cNvPr id="3" name="Title 2"/>
          <p:cNvSpPr>
            <a:spLocks noGrp="1"/>
          </p:cNvSpPr>
          <p:nvPr>
            <p:ph type="title"/>
          </p:nvPr>
        </p:nvSpPr>
        <p:spPr/>
        <p:txBody>
          <a:bodyPr/>
          <a:lstStyle/>
          <a:p>
            <a:pPr algn="ctr"/>
            <a:r>
              <a:rPr lang="en-US" dirty="0" smtClean="0"/>
              <a:t>Recommendations</a:t>
            </a:r>
            <a:endParaRPr lang="en-US" dirty="0"/>
          </a:p>
        </p:txBody>
      </p:sp>
      <p:pic>
        <p:nvPicPr>
          <p:cNvPr id="20482" name="Picture 2"/>
          <p:cNvPicPr>
            <a:picLocks noChangeAspect="1" noChangeArrowheads="1"/>
          </p:cNvPicPr>
          <p:nvPr/>
        </p:nvPicPr>
        <p:blipFill>
          <a:blip r:embed="rId2" cstate="print"/>
          <a:srcRect/>
          <a:stretch>
            <a:fillRect/>
          </a:stretch>
        </p:blipFill>
        <p:spPr bwMode="auto">
          <a:xfrm>
            <a:off x="2133600" y="1143000"/>
            <a:ext cx="4724400" cy="2173224"/>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 full group met from October 2011– first of February 2012 </a:t>
            </a:r>
          </a:p>
          <a:p>
            <a:pPr>
              <a:buNone/>
            </a:pPr>
            <a:endParaRPr lang="en-US" dirty="0" smtClean="0"/>
          </a:p>
          <a:p>
            <a:r>
              <a:rPr lang="en-US" dirty="0" smtClean="0"/>
              <a:t>The full group can be reconvened </a:t>
            </a:r>
          </a:p>
          <a:p>
            <a:pPr lvl="1"/>
            <a:r>
              <a:rPr lang="en-US" dirty="0" smtClean="0"/>
              <a:t>If there are additional topics to review or examine </a:t>
            </a:r>
          </a:p>
          <a:p>
            <a:pPr lvl="1"/>
            <a:r>
              <a:rPr lang="en-US" dirty="0" smtClean="0"/>
              <a:t>If the subgroups need feedback or input</a:t>
            </a:r>
          </a:p>
          <a:p>
            <a:pPr lvl="1"/>
            <a:r>
              <a:rPr lang="en-US" dirty="0" smtClean="0"/>
              <a:t>Upon request of the Board of Commissioners</a:t>
            </a:r>
          </a:p>
          <a:p>
            <a:pPr lvl="1"/>
            <a:endParaRPr lang="en-US" dirty="0" smtClean="0"/>
          </a:p>
          <a:p>
            <a:pPr lvl="1"/>
            <a:r>
              <a:rPr lang="en-US" dirty="0" smtClean="0"/>
              <a:t>In March, </a:t>
            </a:r>
            <a:r>
              <a:rPr lang="en-US" dirty="0" err="1" smtClean="0"/>
              <a:t>Carri</a:t>
            </a:r>
            <a:r>
              <a:rPr lang="en-US" dirty="0" smtClean="0"/>
              <a:t> drafted a summary for the full group</a:t>
            </a:r>
          </a:p>
        </p:txBody>
      </p:sp>
      <p:sp>
        <p:nvSpPr>
          <p:cNvPr id="3" name="Title 2"/>
          <p:cNvSpPr>
            <a:spLocks noGrp="1"/>
          </p:cNvSpPr>
          <p:nvPr>
            <p:ph type="title"/>
          </p:nvPr>
        </p:nvSpPr>
        <p:spPr/>
        <p:txBody>
          <a:bodyPr/>
          <a:lstStyle/>
          <a:p>
            <a:r>
              <a:rPr lang="en-US" dirty="0" smtClean="0"/>
              <a:t>Full Group</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Subgroups are meeting their charges</a:t>
            </a:r>
          </a:p>
          <a:p>
            <a:r>
              <a:rPr lang="en-US" dirty="0" smtClean="0"/>
              <a:t>Chairs will call meetings as needed </a:t>
            </a:r>
          </a:p>
          <a:p>
            <a:r>
              <a:rPr lang="en-US" dirty="0" smtClean="0"/>
              <a:t>Deadlines are self-imposed (unless a grant or loan application is available</a:t>
            </a:r>
            <a:r>
              <a:rPr lang="en-US" dirty="0" smtClean="0"/>
              <a:t>)</a:t>
            </a:r>
          </a:p>
          <a:p>
            <a:r>
              <a:rPr lang="en-US" dirty="0" smtClean="0"/>
              <a:t>In other words, the work</a:t>
            </a:r>
          </a:p>
          <a:p>
            <a:pPr>
              <a:buNone/>
            </a:pPr>
            <a:r>
              <a:rPr lang="en-US" dirty="0" smtClean="0"/>
              <a:t>   is ongoing – part of the </a:t>
            </a:r>
          </a:p>
          <a:p>
            <a:pPr>
              <a:buNone/>
            </a:pPr>
            <a:r>
              <a:rPr lang="en-US" dirty="0" smtClean="0"/>
              <a:t> </a:t>
            </a:r>
            <a:r>
              <a:rPr lang="en-US" dirty="0" smtClean="0"/>
              <a:t>  culture</a:t>
            </a:r>
            <a:endParaRPr lang="en-US" dirty="0" smtClean="0"/>
          </a:p>
          <a:p>
            <a:pPr>
              <a:buNone/>
            </a:pPr>
            <a:endParaRPr lang="en-US" dirty="0" smtClean="0"/>
          </a:p>
          <a:p>
            <a:pPr>
              <a:buNone/>
            </a:pPr>
            <a:endParaRPr lang="en-US" dirty="0" smtClean="0"/>
          </a:p>
          <a:p>
            <a:endParaRPr lang="en-US" dirty="0"/>
          </a:p>
        </p:txBody>
      </p:sp>
      <p:sp>
        <p:nvSpPr>
          <p:cNvPr id="3" name="Title 2"/>
          <p:cNvSpPr>
            <a:spLocks noGrp="1"/>
          </p:cNvSpPr>
          <p:nvPr>
            <p:ph type="title"/>
          </p:nvPr>
        </p:nvSpPr>
        <p:spPr/>
        <p:txBody>
          <a:bodyPr/>
          <a:lstStyle/>
          <a:p>
            <a:r>
              <a:rPr lang="en-US" dirty="0" smtClean="0"/>
              <a:t>Subgroups</a:t>
            </a:r>
            <a:endParaRPr lang="en-US" dirty="0"/>
          </a:p>
        </p:txBody>
      </p:sp>
      <p:pic>
        <p:nvPicPr>
          <p:cNvPr id="18434" name="Picture 2"/>
          <p:cNvPicPr>
            <a:picLocks noChangeAspect="1" noChangeArrowheads="1"/>
          </p:cNvPicPr>
          <p:nvPr/>
        </p:nvPicPr>
        <p:blipFill>
          <a:blip r:embed="rId2" cstate="print"/>
          <a:srcRect/>
          <a:stretch>
            <a:fillRect/>
          </a:stretch>
        </p:blipFill>
        <p:spPr bwMode="auto">
          <a:xfrm>
            <a:off x="5105400" y="3352800"/>
            <a:ext cx="3581400" cy="3225042"/>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229600" cy="4525963"/>
          </a:xfrm>
        </p:spPr>
        <p:txBody>
          <a:bodyPr/>
          <a:lstStyle/>
          <a:p>
            <a:endParaRPr lang="en-US" dirty="0" smtClean="0"/>
          </a:p>
          <a:p>
            <a:r>
              <a:rPr lang="en-US" dirty="0" smtClean="0"/>
              <a:t>Financial processes will be reviewed along with the MUNIS Advisory Group (meets every other month)</a:t>
            </a:r>
          </a:p>
          <a:p>
            <a:pPr>
              <a:buNone/>
            </a:pPr>
            <a:endParaRPr lang="en-US" dirty="0" smtClean="0"/>
          </a:p>
          <a:p>
            <a:r>
              <a:rPr lang="en-US" dirty="0" smtClean="0"/>
              <a:t>Centralized procurement may need help in conducting analysis and moving forward </a:t>
            </a:r>
          </a:p>
        </p:txBody>
      </p:sp>
      <p:sp>
        <p:nvSpPr>
          <p:cNvPr id="3" name="Title 2"/>
          <p:cNvSpPr>
            <a:spLocks noGrp="1"/>
          </p:cNvSpPr>
          <p:nvPr>
            <p:ph type="title"/>
          </p:nvPr>
        </p:nvSpPr>
        <p:spPr/>
        <p:txBody>
          <a:bodyPr/>
          <a:lstStyle/>
          <a:p>
            <a:r>
              <a:rPr lang="en-US" dirty="0" smtClean="0"/>
              <a:t>Work groups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495800" cy="4525963"/>
          </a:xfrm>
        </p:spPr>
        <p:txBody>
          <a:bodyPr>
            <a:normAutofit/>
          </a:bodyPr>
          <a:lstStyle/>
          <a:p>
            <a:r>
              <a:rPr lang="en-US" dirty="0" smtClean="0"/>
              <a:t>The work accomplished thus far is very good</a:t>
            </a:r>
          </a:p>
          <a:p>
            <a:r>
              <a:rPr lang="en-US" dirty="0" smtClean="0"/>
              <a:t>Participants have commented on the long overdue discussions</a:t>
            </a:r>
          </a:p>
          <a:p>
            <a:r>
              <a:rPr lang="en-US" dirty="0" smtClean="0"/>
              <a:t>Additional knowledge </a:t>
            </a:r>
            <a:r>
              <a:rPr lang="en-US" dirty="0" smtClean="0"/>
              <a:t>has been </a:t>
            </a:r>
            <a:r>
              <a:rPr lang="en-US" dirty="0" smtClean="0"/>
              <a:t>gained</a:t>
            </a:r>
          </a:p>
          <a:p>
            <a:endParaRPr lang="en-US" dirty="0"/>
          </a:p>
        </p:txBody>
      </p:sp>
      <p:sp>
        <p:nvSpPr>
          <p:cNvPr id="3" name="Title 2"/>
          <p:cNvSpPr>
            <a:spLocks noGrp="1"/>
          </p:cNvSpPr>
          <p:nvPr>
            <p:ph type="title"/>
          </p:nvPr>
        </p:nvSpPr>
        <p:spPr/>
        <p:txBody>
          <a:bodyPr/>
          <a:lstStyle/>
          <a:p>
            <a:r>
              <a:rPr lang="en-US" dirty="0" smtClean="0"/>
              <a:t>Innovation</a:t>
            </a:r>
            <a:endParaRPr lang="en-US" dirty="0"/>
          </a:p>
        </p:txBody>
      </p:sp>
      <p:pic>
        <p:nvPicPr>
          <p:cNvPr id="22530" name="Picture 2"/>
          <p:cNvPicPr>
            <a:picLocks noChangeAspect="1" noChangeArrowheads="1"/>
          </p:cNvPicPr>
          <p:nvPr/>
        </p:nvPicPr>
        <p:blipFill>
          <a:blip r:embed="rId2" cstate="print"/>
          <a:srcRect/>
          <a:stretch>
            <a:fillRect/>
          </a:stretch>
        </p:blipFill>
        <p:spPr bwMode="auto">
          <a:xfrm>
            <a:off x="5181600" y="609601"/>
            <a:ext cx="3238500" cy="3008396"/>
          </a:xfrm>
          <a:prstGeom prst="rect">
            <a:avLst/>
          </a:prstGeom>
          <a:noFill/>
          <a:ln w="9525">
            <a:noFill/>
            <a:miter lim="800000"/>
            <a:headEnd/>
            <a:tailEnd/>
          </a:ln>
          <a:effectLst/>
        </p:spPr>
      </p:pic>
      <p:sp>
        <p:nvSpPr>
          <p:cNvPr id="5" name="TextBox 4"/>
          <p:cNvSpPr txBox="1"/>
          <p:nvPr/>
        </p:nvSpPr>
        <p:spPr>
          <a:xfrm>
            <a:off x="4648200" y="3810000"/>
            <a:ext cx="3733800" cy="2862322"/>
          </a:xfrm>
          <a:prstGeom prst="rect">
            <a:avLst/>
          </a:prstGeom>
          <a:noFill/>
        </p:spPr>
        <p:txBody>
          <a:bodyPr wrap="square" rtlCol="0">
            <a:spAutoFit/>
          </a:bodyPr>
          <a:lstStyle/>
          <a:p>
            <a:pPr marL="798513" lvl="1" indent="-341313">
              <a:buFont typeface="Arial" pitchFamily="34" charset="0"/>
              <a:buChar char="•"/>
            </a:pPr>
            <a:r>
              <a:rPr lang="en-US" dirty="0" smtClean="0"/>
              <a:t>Departmental processes</a:t>
            </a:r>
          </a:p>
          <a:p>
            <a:pPr marL="798513" lvl="1" indent="-341313">
              <a:buFont typeface="Arial" pitchFamily="34" charset="0"/>
              <a:buChar char="•"/>
            </a:pPr>
            <a:r>
              <a:rPr lang="en-US" dirty="0" smtClean="0"/>
              <a:t>Costs of administrative tasks</a:t>
            </a:r>
          </a:p>
          <a:p>
            <a:pPr marL="798513" lvl="1" indent="-341313">
              <a:buFont typeface="Arial" pitchFamily="34" charset="0"/>
              <a:buChar char="•"/>
            </a:pPr>
            <a:r>
              <a:rPr lang="en-US" dirty="0" smtClean="0"/>
              <a:t>Opportunities to connect with others outside of Fairfield County’s subdivision</a:t>
            </a:r>
          </a:p>
          <a:p>
            <a:pPr marL="798513" lvl="1" indent="-341313">
              <a:buFont typeface="Arial" pitchFamily="34" charset="0"/>
              <a:buChar char="•"/>
            </a:pPr>
            <a:r>
              <a:rPr lang="en-US" dirty="0" smtClean="0"/>
              <a:t>Concepts of ROI</a:t>
            </a:r>
          </a:p>
          <a:p>
            <a:pPr marL="798513" lvl="1" indent="-341313">
              <a:buFont typeface="Arial" pitchFamily="34" charset="0"/>
              <a:buChar char="•"/>
            </a:pPr>
            <a:r>
              <a:rPr lang="en-US" dirty="0" smtClean="0"/>
              <a:t>Knowledge about practices in other areas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We have an opportunity to champion consolidation, collaboration, and mergers</a:t>
            </a:r>
          </a:p>
          <a:p>
            <a:pPr>
              <a:buNone/>
            </a:pPr>
            <a:endParaRPr lang="en-US" dirty="0" smtClean="0"/>
          </a:p>
          <a:p>
            <a:r>
              <a:rPr lang="en-US" dirty="0" smtClean="0"/>
              <a:t>More collaboration innovation = LGIF </a:t>
            </a:r>
            <a:r>
              <a:rPr lang="en-US" dirty="0" smtClean="0"/>
              <a:t>opportunities and other opportunities</a:t>
            </a:r>
            <a:endParaRPr lang="en-US" dirty="0" smtClean="0"/>
          </a:p>
          <a:p>
            <a:pPr lvl="2"/>
            <a:r>
              <a:rPr lang="en-US" sz="2600" dirty="0" smtClean="0"/>
              <a:t>Co production</a:t>
            </a:r>
          </a:p>
          <a:p>
            <a:pPr lvl="2"/>
            <a:r>
              <a:rPr lang="en-US" sz="2600" dirty="0" smtClean="0"/>
              <a:t>Efficiency</a:t>
            </a:r>
          </a:p>
          <a:p>
            <a:pPr lvl="2"/>
            <a:r>
              <a:rPr lang="en-US" sz="2600" dirty="0" smtClean="0"/>
              <a:t>Shared Services</a:t>
            </a:r>
          </a:p>
          <a:p>
            <a:pPr lvl="2"/>
            <a:r>
              <a:rPr lang="en-US" sz="2600" dirty="0" smtClean="0"/>
              <a:t>Mergers</a:t>
            </a:r>
          </a:p>
          <a:p>
            <a:pPr>
              <a:buNone/>
            </a:pPr>
            <a:endParaRPr lang="en-US" dirty="0" smtClean="0"/>
          </a:p>
        </p:txBody>
      </p:sp>
      <p:sp>
        <p:nvSpPr>
          <p:cNvPr id="3" name="Title 2"/>
          <p:cNvSpPr>
            <a:spLocks noGrp="1"/>
          </p:cNvSpPr>
          <p:nvPr>
            <p:ph type="title"/>
          </p:nvPr>
        </p:nvSpPr>
        <p:spPr/>
        <p:txBody>
          <a:bodyPr/>
          <a:lstStyle/>
          <a:p>
            <a:r>
              <a:rPr lang="en-US" dirty="0" smtClean="0"/>
              <a:t>More work needs to be done…</a:t>
            </a:r>
            <a:endParaRPr lang="en-US" dirty="0"/>
          </a:p>
        </p:txBody>
      </p:sp>
      <p:pic>
        <p:nvPicPr>
          <p:cNvPr id="23554" name="Picture 2"/>
          <p:cNvPicPr>
            <a:picLocks noChangeAspect="1" noChangeArrowheads="1"/>
          </p:cNvPicPr>
          <p:nvPr/>
        </p:nvPicPr>
        <p:blipFill>
          <a:blip r:embed="rId2" cstate="print"/>
          <a:srcRect/>
          <a:stretch>
            <a:fillRect/>
          </a:stretch>
        </p:blipFill>
        <p:spPr bwMode="auto">
          <a:xfrm>
            <a:off x="4724400" y="4191000"/>
            <a:ext cx="3657600" cy="24384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962400" y="3200400"/>
            <a:ext cx="4876800" cy="3352800"/>
          </a:xfrm>
          <a:prstGeom prst="rect">
            <a:avLst/>
          </a:prstGeom>
          <a:noFill/>
          <a:ln w="9525">
            <a:noFill/>
            <a:miter lim="800000"/>
            <a:headEnd/>
            <a:tailEnd/>
          </a:ln>
          <a:effectLst/>
        </p:spPr>
      </p:pic>
      <p:sp>
        <p:nvSpPr>
          <p:cNvPr id="5" name="Content Placeholder 4"/>
          <p:cNvSpPr>
            <a:spLocks noGrp="1"/>
          </p:cNvSpPr>
          <p:nvPr>
            <p:ph idx="1"/>
          </p:nvPr>
        </p:nvSpPr>
        <p:spPr/>
        <p:txBody>
          <a:bodyPr>
            <a:noAutofit/>
          </a:bodyPr>
          <a:lstStyle/>
          <a:p>
            <a:r>
              <a:rPr lang="en-US" sz="2800" dirty="0" smtClean="0"/>
              <a:t>To continue discussions about collaborations and consolidations (initiated at the county budget retreat), drafting narratives (such as for the Local Government Innovation Fund applications) </a:t>
            </a:r>
          </a:p>
          <a:p>
            <a:endParaRPr lang="en-US" sz="2800" dirty="0" smtClean="0"/>
          </a:p>
          <a:p>
            <a:r>
              <a:rPr lang="en-US" sz="2800" dirty="0" smtClean="0"/>
              <a:t>To lead ongoing networking for future collaborations or consolidations, forming subgroups based on subject matter expertise</a:t>
            </a:r>
            <a:endParaRPr lang="en-US" sz="2800" dirty="0"/>
          </a:p>
        </p:txBody>
      </p:sp>
      <p:sp>
        <p:nvSpPr>
          <p:cNvPr id="2" name="Title 1"/>
          <p:cNvSpPr>
            <a:spLocks noGrp="1"/>
          </p:cNvSpPr>
          <p:nvPr>
            <p:ph type="title"/>
          </p:nvPr>
        </p:nvSpPr>
        <p:spPr/>
        <p:txBody>
          <a:bodyPr>
            <a:normAutofit fontScale="90000"/>
          </a:bodyPr>
          <a:lstStyle/>
          <a:p>
            <a:pPr algn="ctr"/>
            <a:r>
              <a:rPr lang="en-US" sz="5400" dirty="0" smtClean="0"/>
              <a:t>Collaboration Group</a:t>
            </a:r>
            <a:br>
              <a:rPr lang="en-US" sz="5400" dirty="0" smtClean="0"/>
            </a:br>
            <a:r>
              <a:rPr lang="en-US" sz="5400" dirty="0" smtClean="0"/>
              <a:t>Purpose Statement </a:t>
            </a:r>
            <a:endParaRPr lang="en-US" sz="5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2590800" y="2209800"/>
            <a:ext cx="4114800" cy="4114800"/>
          </a:xfrm>
          <a:prstGeom prst="rect">
            <a:avLst/>
          </a:prstGeom>
          <a:noFill/>
          <a:ln w="9525">
            <a:noFill/>
            <a:miter lim="800000"/>
            <a:headEnd/>
            <a:tailEnd/>
          </a:ln>
          <a:effectLst/>
        </p:spPr>
      </p:pic>
      <p:sp>
        <p:nvSpPr>
          <p:cNvPr id="2" name="Content Placeholder 1"/>
          <p:cNvSpPr>
            <a:spLocks noGrp="1"/>
          </p:cNvSpPr>
          <p:nvPr>
            <p:ph idx="1"/>
          </p:nvPr>
        </p:nvSpPr>
        <p:spPr/>
        <p:txBody>
          <a:bodyPr/>
          <a:lstStyle/>
          <a:p>
            <a:r>
              <a:rPr lang="en-US" dirty="0" smtClean="0"/>
              <a:t>Please be in touch with </a:t>
            </a:r>
            <a:r>
              <a:rPr lang="en-US" dirty="0" err="1" smtClean="0"/>
              <a:t>Carri</a:t>
            </a:r>
            <a:endParaRPr lang="en-US" dirty="0" smtClean="0"/>
          </a:p>
          <a:p>
            <a:r>
              <a:rPr lang="en-US" dirty="0" smtClean="0"/>
              <a:t>If you engage in a performance audit, share results</a:t>
            </a:r>
          </a:p>
          <a:p>
            <a:r>
              <a:rPr lang="en-US" dirty="0" smtClean="0"/>
              <a:t>If you know of other performance audits that are similar to our area, share those results</a:t>
            </a:r>
            <a:endParaRPr lang="en-US" dirty="0"/>
          </a:p>
        </p:txBody>
      </p:sp>
      <p:sp>
        <p:nvSpPr>
          <p:cNvPr id="3" name="Title 2"/>
          <p:cNvSpPr>
            <a:spLocks noGrp="1"/>
          </p:cNvSpPr>
          <p:nvPr>
            <p:ph type="title"/>
          </p:nvPr>
        </p:nvSpPr>
        <p:spPr/>
        <p:txBody>
          <a:bodyPr/>
          <a:lstStyle/>
          <a:p>
            <a:r>
              <a:rPr lang="en-US" dirty="0" smtClean="0"/>
              <a:t>IDEAS?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4648200" y="4188416"/>
            <a:ext cx="4038600" cy="2669583"/>
          </a:xfrm>
          <a:prstGeom prst="rect">
            <a:avLst/>
          </a:prstGeom>
          <a:noFill/>
          <a:ln w="9525">
            <a:noFill/>
            <a:miter lim="800000"/>
            <a:headEnd/>
            <a:tailEnd/>
          </a:ln>
          <a:effectLst/>
        </p:spPr>
      </p:pic>
      <p:sp>
        <p:nvSpPr>
          <p:cNvPr id="2" name="Content Placeholder 1"/>
          <p:cNvSpPr>
            <a:spLocks noGrp="1"/>
          </p:cNvSpPr>
          <p:nvPr>
            <p:ph idx="1"/>
          </p:nvPr>
        </p:nvSpPr>
        <p:spPr/>
        <p:txBody>
          <a:bodyPr/>
          <a:lstStyle/>
          <a:p>
            <a:r>
              <a:rPr lang="en-US" dirty="0" smtClean="0"/>
              <a:t>Thanks to those who have participated</a:t>
            </a:r>
          </a:p>
          <a:p>
            <a:pPr>
              <a:buNone/>
            </a:pPr>
            <a:endParaRPr lang="en-US" dirty="0" smtClean="0"/>
          </a:p>
          <a:p>
            <a:r>
              <a:rPr lang="en-US" dirty="0" smtClean="0"/>
              <a:t>Thanks to those who are continuing the work</a:t>
            </a:r>
          </a:p>
          <a:p>
            <a:pPr>
              <a:buNone/>
            </a:pPr>
            <a:endParaRPr lang="en-US" dirty="0" smtClean="0"/>
          </a:p>
          <a:p>
            <a:r>
              <a:rPr lang="en-US" dirty="0" smtClean="0"/>
              <a:t>Thanks to those share new ideas about mergers, consolidations or collaborations</a:t>
            </a:r>
            <a:endParaRPr lang="en-US" dirty="0"/>
          </a:p>
        </p:txBody>
      </p:sp>
      <p:sp>
        <p:nvSpPr>
          <p:cNvPr id="3" name="Title 2"/>
          <p:cNvSpPr>
            <a:spLocks noGrp="1"/>
          </p:cNvSpPr>
          <p:nvPr>
            <p:ph type="title"/>
          </p:nvPr>
        </p:nvSpPr>
        <p:spPr/>
        <p:txBody>
          <a:bodyPr/>
          <a:lstStyle/>
          <a:p>
            <a:r>
              <a:rPr lang="en-US" dirty="0" smtClean="0"/>
              <a:t>Thanks…</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dirty="0" smtClean="0"/>
              <a:t> </a:t>
            </a:r>
            <a:endParaRPr lang="en-US" dirty="0" smtClean="0">
              <a:solidFill>
                <a:schemeClr val="accent1"/>
              </a:solidFill>
            </a:endParaRPr>
          </a:p>
          <a:p>
            <a:r>
              <a:rPr lang="en-US" sz="2400" u="sng" dirty="0" smtClean="0">
                <a:solidFill>
                  <a:schemeClr val="accent1"/>
                </a:solidFill>
                <a:hlinkClick r:id="rId2"/>
              </a:rPr>
              <a:t>www.skinnyohio.org</a:t>
            </a:r>
            <a:r>
              <a:rPr lang="en-US" sz="2400" dirty="0" smtClean="0">
                <a:solidFill>
                  <a:schemeClr val="accent1"/>
                </a:solidFill>
              </a:rPr>
              <a:t> </a:t>
            </a:r>
          </a:p>
          <a:p>
            <a:pPr>
              <a:buNone/>
            </a:pPr>
            <a:endParaRPr lang="en-US" sz="2400" dirty="0" smtClean="0">
              <a:solidFill>
                <a:schemeClr val="accent1"/>
              </a:solidFill>
            </a:endParaRPr>
          </a:p>
          <a:p>
            <a:r>
              <a:rPr lang="en-US" sz="2400" u="sng" dirty="0" smtClean="0">
                <a:solidFill>
                  <a:schemeClr val="accent1"/>
                </a:solidFill>
                <a:hlinkClick r:id="rId3"/>
              </a:rPr>
              <a:t>http://www.auditor.state.oh.us/sharedservices/default.htm</a:t>
            </a:r>
            <a:endParaRPr lang="en-US" sz="2400" dirty="0" smtClean="0">
              <a:solidFill>
                <a:schemeClr val="accent1"/>
              </a:solidFill>
            </a:endParaRPr>
          </a:p>
          <a:p>
            <a:pPr>
              <a:buNone/>
            </a:pPr>
            <a:endParaRPr lang="en-US" sz="2400" u="sng" dirty="0" smtClean="0">
              <a:solidFill>
                <a:schemeClr val="accent1"/>
              </a:solidFill>
              <a:hlinkClick r:id="rId4"/>
            </a:endParaRPr>
          </a:p>
          <a:p>
            <a:r>
              <a:rPr lang="en-US" sz="2400" u="sng" dirty="0" smtClean="0">
                <a:solidFill>
                  <a:schemeClr val="accent1"/>
                </a:solidFill>
                <a:hlinkClick r:id="rId4"/>
              </a:rPr>
              <a:t>http://www.development.ohio.gov/urban/LGIF.htm</a:t>
            </a:r>
            <a:endParaRPr lang="en-US" sz="2400" u="sng" dirty="0" smtClean="0">
              <a:solidFill>
                <a:schemeClr val="accent1"/>
              </a:solidFill>
            </a:endParaRPr>
          </a:p>
          <a:p>
            <a:endParaRPr lang="en-US" sz="2400" u="sng" dirty="0" smtClean="0">
              <a:solidFill>
                <a:schemeClr val="accent1"/>
              </a:solidFill>
            </a:endParaRPr>
          </a:p>
          <a:p>
            <a:pPr>
              <a:buNone/>
            </a:pPr>
            <a:endParaRPr lang="en-US" dirty="0">
              <a:solidFill>
                <a:schemeClr val="accent1"/>
              </a:solidFill>
            </a:endParaRPr>
          </a:p>
        </p:txBody>
      </p:sp>
      <p:sp>
        <p:nvSpPr>
          <p:cNvPr id="3" name="Title 2"/>
          <p:cNvSpPr>
            <a:spLocks noGrp="1"/>
          </p:cNvSpPr>
          <p:nvPr>
            <p:ph type="title"/>
          </p:nvPr>
        </p:nvSpPr>
        <p:spPr/>
        <p:txBody>
          <a:bodyPr/>
          <a:lstStyle/>
          <a:p>
            <a:r>
              <a:rPr lang="en-US" dirty="0" smtClean="0"/>
              <a:t>Resources</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p:cNvPicPr>
            <a:picLocks noChangeAspect="1" noChangeArrowheads="1"/>
          </p:cNvPicPr>
          <p:nvPr/>
        </p:nvPicPr>
        <p:blipFill>
          <a:blip r:embed="rId2" cstate="print"/>
          <a:srcRect/>
          <a:stretch>
            <a:fillRect/>
          </a:stretch>
        </p:blipFill>
        <p:spPr bwMode="auto">
          <a:xfrm>
            <a:off x="4250890" y="0"/>
            <a:ext cx="4893110" cy="4876800"/>
          </a:xfrm>
          <a:prstGeom prst="rect">
            <a:avLst/>
          </a:prstGeom>
          <a:noFill/>
          <a:ln w="9525">
            <a:noFill/>
            <a:miter lim="800000"/>
            <a:headEnd/>
            <a:tailEnd/>
          </a:ln>
          <a:effectLst/>
        </p:spPr>
      </p:pic>
      <p:sp>
        <p:nvSpPr>
          <p:cNvPr id="2" name="Content Placeholder 1"/>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r>
              <a:rPr lang="en-US" dirty="0" smtClean="0"/>
              <a:t>Carri Brown</a:t>
            </a:r>
          </a:p>
          <a:p>
            <a:r>
              <a:rPr lang="en-US" dirty="0" smtClean="0">
                <a:hlinkClick r:id="rId3"/>
              </a:rPr>
              <a:t>brownc12@odjfs.state.oh.us</a:t>
            </a:r>
            <a:endParaRPr lang="en-US" dirty="0" smtClean="0"/>
          </a:p>
          <a:p>
            <a:endParaRPr lang="en-US" dirty="0" smtClean="0"/>
          </a:p>
        </p:txBody>
      </p:sp>
      <p:sp>
        <p:nvSpPr>
          <p:cNvPr id="3" name="Title 2"/>
          <p:cNvSpPr>
            <a:spLocks noGrp="1"/>
          </p:cNvSpPr>
          <p:nvPr>
            <p:ph type="title"/>
          </p:nvPr>
        </p:nvSpPr>
        <p:spPr/>
        <p:txBody>
          <a:bodyPr/>
          <a:lstStyle/>
          <a:p>
            <a:r>
              <a:rPr lang="en-US" dirty="0" smtClean="0"/>
              <a:t>Questions?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cstate="print"/>
          <a:srcRect/>
          <a:stretch>
            <a:fillRect/>
          </a:stretch>
        </p:blipFill>
        <p:spPr bwMode="auto">
          <a:xfrm>
            <a:off x="3733800" y="1600200"/>
            <a:ext cx="5072062" cy="5072062"/>
          </a:xfrm>
          <a:prstGeom prst="rect">
            <a:avLst/>
          </a:prstGeom>
          <a:noFill/>
          <a:ln w="9525">
            <a:noFill/>
            <a:miter lim="800000"/>
            <a:headEnd/>
            <a:tailEnd/>
          </a:ln>
          <a:effectLst/>
        </p:spPr>
      </p:pic>
      <p:sp>
        <p:nvSpPr>
          <p:cNvPr id="2" name="Content Placeholder 1"/>
          <p:cNvSpPr>
            <a:spLocks noGrp="1"/>
          </p:cNvSpPr>
          <p:nvPr>
            <p:ph idx="1"/>
          </p:nvPr>
        </p:nvSpPr>
        <p:spPr>
          <a:xfrm>
            <a:off x="457200" y="1481329"/>
            <a:ext cx="8229600" cy="3700272"/>
          </a:xfrm>
        </p:spPr>
        <p:txBody>
          <a:bodyPr>
            <a:normAutofit/>
          </a:bodyPr>
          <a:lstStyle/>
          <a:p>
            <a:r>
              <a:rPr lang="en-US" dirty="0" smtClean="0"/>
              <a:t>After agreeing to guiding principles and learning more about the Local Government Innovation Council, the full group developed 5 subgroups and 2 work groups based on common themes</a:t>
            </a:r>
          </a:p>
          <a:p>
            <a:endParaRPr lang="en-US" dirty="0" smtClean="0"/>
          </a:p>
          <a:p>
            <a:r>
              <a:rPr lang="en-US" dirty="0" smtClean="0"/>
              <a:t>Each subgroup and work group designated chairs (Handout)</a:t>
            </a:r>
          </a:p>
          <a:p>
            <a:pPr>
              <a:buNone/>
            </a:pPr>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lstStyle/>
          <a:p>
            <a:pPr algn="ctr"/>
            <a:r>
              <a:rPr lang="en-US" dirty="0" smtClean="0"/>
              <a:t>Subgroups and Work Groups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76600" y="1524000"/>
            <a:ext cx="5562600" cy="4953000"/>
          </a:xfrm>
        </p:spPr>
        <p:txBody>
          <a:bodyPr>
            <a:normAutofit fontScale="25000" lnSpcReduction="20000"/>
          </a:bodyPr>
          <a:lstStyle/>
          <a:p>
            <a:pPr>
              <a:buFont typeface="Wingdings" pitchFamily="2" charset="2"/>
              <a:buChar char="Ø"/>
            </a:pPr>
            <a:r>
              <a:rPr lang="en-US" sz="9600" dirty="0" smtClean="0"/>
              <a:t>The full group provided direction, feedback &amp; input</a:t>
            </a:r>
          </a:p>
          <a:p>
            <a:pPr>
              <a:buNone/>
            </a:pPr>
            <a:endParaRPr lang="en-US" sz="9600" dirty="0" smtClean="0"/>
          </a:p>
          <a:p>
            <a:pPr>
              <a:buFont typeface="Wingdings" pitchFamily="2" charset="2"/>
              <a:buChar char="Ø"/>
            </a:pPr>
            <a:r>
              <a:rPr lang="en-US" sz="9600" dirty="0" smtClean="0"/>
              <a:t>The subgroups discussed options, conducted initial research, and obtained information about the Local Government Innovation Fund Council</a:t>
            </a:r>
          </a:p>
          <a:p>
            <a:pPr>
              <a:buFont typeface="Wingdings" pitchFamily="2" charset="2"/>
              <a:buChar char="Ø"/>
            </a:pPr>
            <a:endParaRPr lang="en-US" sz="9600" dirty="0" smtClean="0"/>
          </a:p>
          <a:p>
            <a:pPr>
              <a:buFont typeface="Wingdings" pitchFamily="2" charset="2"/>
              <a:buChar char="Ø"/>
            </a:pPr>
            <a:r>
              <a:rPr lang="en-US" sz="9600" dirty="0" smtClean="0"/>
              <a:t>The next slides present anticipated actions &amp; recommendations</a:t>
            </a:r>
            <a:endParaRPr lang="en-US" sz="9600" dirty="0"/>
          </a:p>
        </p:txBody>
      </p:sp>
      <p:sp>
        <p:nvSpPr>
          <p:cNvPr id="3" name="Title 2"/>
          <p:cNvSpPr>
            <a:spLocks noGrp="1"/>
          </p:cNvSpPr>
          <p:nvPr>
            <p:ph type="title"/>
          </p:nvPr>
        </p:nvSpPr>
        <p:spPr/>
        <p:txBody>
          <a:bodyPr>
            <a:normAutofit/>
          </a:bodyPr>
          <a:lstStyle/>
          <a:p>
            <a:pPr algn="ctr"/>
            <a:r>
              <a:rPr lang="en-US" dirty="0" smtClean="0"/>
              <a:t>Group Interactions</a:t>
            </a:r>
            <a:endParaRPr lang="en-US" sz="3200" b="1" dirty="0"/>
          </a:p>
        </p:txBody>
      </p:sp>
      <p:pic>
        <p:nvPicPr>
          <p:cNvPr id="4098" name="Picture 2"/>
          <p:cNvPicPr>
            <a:picLocks noChangeAspect="1" noChangeArrowheads="1"/>
          </p:cNvPicPr>
          <p:nvPr/>
        </p:nvPicPr>
        <p:blipFill>
          <a:blip r:embed="rId2" cstate="print"/>
          <a:srcRect/>
          <a:stretch>
            <a:fillRect/>
          </a:stretch>
        </p:blipFill>
        <p:spPr bwMode="auto">
          <a:xfrm>
            <a:off x="228600" y="1905000"/>
            <a:ext cx="2971800" cy="29718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838200" y="304800"/>
            <a:ext cx="7650691" cy="5738018"/>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i="1" dirty="0" smtClean="0"/>
              <a:t>Road/Bridge/Utility</a:t>
            </a:r>
            <a:endParaRPr lang="en-US" i="1" dirty="0"/>
          </a:p>
        </p:txBody>
      </p:sp>
      <p:sp>
        <p:nvSpPr>
          <p:cNvPr id="11" name="Text Placeholder 10"/>
          <p:cNvSpPr>
            <a:spLocks noGrp="1"/>
          </p:cNvSpPr>
          <p:nvPr>
            <p:ph type="body" idx="1"/>
          </p:nvPr>
        </p:nvSpPr>
        <p:spPr/>
        <p:txBody>
          <a:bodyPr/>
          <a:lstStyle/>
          <a:p>
            <a:r>
              <a:rPr lang="en-US" dirty="0" smtClean="0"/>
              <a:t> </a:t>
            </a:r>
            <a:endParaRPr lang="en-US" dirty="0"/>
          </a:p>
        </p:txBody>
      </p:sp>
      <p:sp>
        <p:nvSpPr>
          <p:cNvPr id="12" name="Text Placeholder 11"/>
          <p:cNvSpPr>
            <a:spLocks noGrp="1"/>
          </p:cNvSpPr>
          <p:nvPr>
            <p:ph type="body" sz="half" idx="3"/>
          </p:nvPr>
        </p:nvSpPr>
        <p:spPr/>
        <p:txBody>
          <a:bodyPr>
            <a:normAutofit fontScale="92500"/>
          </a:bodyPr>
          <a:lstStyle/>
          <a:p>
            <a:r>
              <a:rPr lang="en-US" dirty="0" smtClean="0"/>
              <a:t>The group analyzed multiple, potential projects.</a:t>
            </a:r>
            <a:endParaRPr lang="en-US" dirty="0"/>
          </a:p>
        </p:txBody>
      </p:sp>
      <p:sp>
        <p:nvSpPr>
          <p:cNvPr id="2" name="Content Placeholder 1"/>
          <p:cNvSpPr>
            <a:spLocks noGrp="1"/>
          </p:cNvSpPr>
          <p:nvPr>
            <p:ph sz="quarter" idx="2"/>
          </p:nvPr>
        </p:nvSpPr>
        <p:spPr/>
        <p:txBody>
          <a:bodyPr>
            <a:normAutofit/>
          </a:bodyPr>
          <a:lstStyle/>
          <a:p>
            <a:r>
              <a:rPr lang="en-US" dirty="0" smtClean="0"/>
              <a:t>The group </a:t>
            </a:r>
            <a:r>
              <a:rPr lang="en-US" dirty="0" smtClean="0"/>
              <a:t>is evaluating </a:t>
            </a:r>
            <a:r>
              <a:rPr lang="en-US" dirty="0" smtClean="0"/>
              <a:t>a </a:t>
            </a:r>
            <a:r>
              <a:rPr lang="en-US" dirty="0" smtClean="0"/>
              <a:t>loan application for a demonstration project to share services among multiple political subdivisions relating to the use of a sewer jet vac</a:t>
            </a:r>
          </a:p>
          <a:p>
            <a:pPr lvl="1"/>
            <a:endParaRPr lang="en-US" dirty="0" smtClean="0"/>
          </a:p>
          <a:p>
            <a:pPr lvl="1"/>
            <a:endParaRPr lang="en-US" dirty="0" smtClean="0"/>
          </a:p>
        </p:txBody>
      </p:sp>
      <p:sp>
        <p:nvSpPr>
          <p:cNvPr id="10" name="Content Placeholder 9"/>
          <p:cNvSpPr>
            <a:spLocks noGrp="1"/>
          </p:cNvSpPr>
          <p:nvPr>
            <p:ph sz="quarter" idx="4"/>
          </p:nvPr>
        </p:nvSpPr>
        <p:spPr/>
        <p:txBody>
          <a:bodyPr>
            <a:normAutofit lnSpcReduction="10000"/>
          </a:bodyPr>
          <a:lstStyle/>
          <a:p>
            <a:pPr lvl="1">
              <a:spcBef>
                <a:spcPts val="600"/>
              </a:spcBef>
            </a:pPr>
            <a:r>
              <a:rPr lang="en-US" sz="2400" dirty="0" smtClean="0"/>
              <a:t>Fairfield County</a:t>
            </a:r>
          </a:p>
          <a:p>
            <a:pPr lvl="1">
              <a:spcBef>
                <a:spcPts val="600"/>
              </a:spcBef>
            </a:pPr>
            <a:r>
              <a:rPr lang="en-US" sz="2400" dirty="0" smtClean="0"/>
              <a:t>Violet Township</a:t>
            </a:r>
          </a:p>
          <a:p>
            <a:pPr lvl="1">
              <a:spcBef>
                <a:spcPts val="600"/>
              </a:spcBef>
            </a:pPr>
            <a:r>
              <a:rPr lang="en-US" sz="2400" dirty="0" smtClean="0"/>
              <a:t>City of Pickerington</a:t>
            </a:r>
          </a:p>
          <a:p>
            <a:pPr lvl="1">
              <a:spcBef>
                <a:spcPts val="600"/>
              </a:spcBef>
            </a:pPr>
            <a:r>
              <a:rPr lang="en-US" sz="2400" dirty="0" smtClean="0"/>
              <a:t>Village of Lithopolis</a:t>
            </a:r>
          </a:p>
          <a:p>
            <a:pPr lvl="1">
              <a:spcBef>
                <a:spcPts val="600"/>
              </a:spcBef>
            </a:pPr>
            <a:r>
              <a:rPr lang="en-US" sz="2400" dirty="0" smtClean="0"/>
              <a:t>Greenfield Water and Sewer District</a:t>
            </a:r>
          </a:p>
          <a:p>
            <a:pPr lvl="1">
              <a:spcBef>
                <a:spcPts val="600"/>
              </a:spcBef>
            </a:pPr>
            <a:r>
              <a:rPr lang="en-US" sz="2400" dirty="0" smtClean="0"/>
              <a:t>Regional Planning Commission</a:t>
            </a:r>
          </a:p>
          <a:p>
            <a:pPr lvl="1">
              <a:spcBef>
                <a:spcPts val="600"/>
              </a:spcBef>
            </a:pPr>
            <a:r>
              <a:rPr lang="en-US" sz="2400" dirty="0" smtClean="0"/>
              <a:t>Soil and Water Conservation District</a:t>
            </a:r>
          </a:p>
          <a:p>
            <a:pPr>
              <a:spcBef>
                <a:spcPts val="600"/>
              </a:spcBef>
            </a:pPr>
            <a:endParaRPr lang="en-US" dirty="0"/>
          </a:p>
        </p:txBody>
      </p:sp>
      <p:pic>
        <p:nvPicPr>
          <p:cNvPr id="6149" name="Picture 5"/>
          <p:cNvPicPr>
            <a:picLocks noChangeAspect="1" noChangeArrowheads="1"/>
          </p:cNvPicPr>
          <p:nvPr/>
        </p:nvPicPr>
        <p:blipFill>
          <a:blip r:embed="rId2" cstate="print"/>
          <a:srcRect/>
          <a:stretch>
            <a:fillRect/>
          </a:stretch>
        </p:blipFill>
        <p:spPr bwMode="auto">
          <a:xfrm>
            <a:off x="990600" y="4495800"/>
            <a:ext cx="3084689" cy="2064957"/>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Conducted a survey/short presentation with RPC members</a:t>
            </a:r>
          </a:p>
          <a:p>
            <a:r>
              <a:rPr lang="en-US" dirty="0" smtClean="0"/>
              <a:t>Will need to conduct a management investigation to justify the loan application (no feasibility study grant at this time)</a:t>
            </a:r>
          </a:p>
          <a:p>
            <a:r>
              <a:rPr lang="en-US" dirty="0" smtClean="0"/>
              <a:t>The subgroup meets every other week at the Government Services Building for an hour </a:t>
            </a:r>
            <a:r>
              <a:rPr lang="en-US" i="1" dirty="0" smtClean="0"/>
              <a:t>during lunch</a:t>
            </a:r>
          </a:p>
          <a:p>
            <a:r>
              <a:rPr lang="en-US" dirty="0" smtClean="0"/>
              <a:t>The LGIF Council will accept loan applications quarterly</a:t>
            </a:r>
          </a:p>
          <a:p>
            <a:pPr>
              <a:buNone/>
            </a:pPr>
            <a:endParaRPr lang="en-US" dirty="0" smtClean="0"/>
          </a:p>
        </p:txBody>
      </p:sp>
      <p:sp>
        <p:nvSpPr>
          <p:cNvPr id="3" name="Title 2"/>
          <p:cNvSpPr>
            <a:spLocks noGrp="1"/>
          </p:cNvSpPr>
          <p:nvPr>
            <p:ph type="title"/>
          </p:nvPr>
        </p:nvSpPr>
        <p:spPr/>
        <p:txBody>
          <a:bodyPr/>
          <a:lstStyle/>
          <a:p>
            <a:r>
              <a:rPr lang="en-US" i="1" dirty="0" smtClean="0"/>
              <a:t>Road/Bridge/Utility</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5029200" cy="4525963"/>
          </a:xfrm>
        </p:spPr>
        <p:txBody>
          <a:bodyPr>
            <a:normAutofit fontScale="92500" lnSpcReduction="10000"/>
          </a:bodyPr>
          <a:lstStyle/>
          <a:p>
            <a:endParaRPr lang="en-US" dirty="0" smtClean="0"/>
          </a:p>
          <a:p>
            <a:r>
              <a:rPr lang="en-US" dirty="0" smtClean="0"/>
              <a:t>Range of application $100 - $500 K</a:t>
            </a:r>
          </a:p>
          <a:p>
            <a:endParaRPr lang="en-US" dirty="0" smtClean="0"/>
          </a:p>
          <a:p>
            <a:r>
              <a:rPr lang="en-US" dirty="0" smtClean="0"/>
              <a:t>Only for hard costs; at least a 10% match</a:t>
            </a:r>
          </a:p>
          <a:p>
            <a:endParaRPr lang="en-US" dirty="0" smtClean="0"/>
          </a:p>
          <a:p>
            <a:r>
              <a:rPr lang="en-US" dirty="0" smtClean="0"/>
              <a:t>10 year, no interest loan, with a one year grace period</a:t>
            </a:r>
          </a:p>
          <a:p>
            <a:endParaRPr lang="en-US" dirty="0" smtClean="0"/>
          </a:p>
          <a:p>
            <a:r>
              <a:rPr lang="en-US" dirty="0" smtClean="0"/>
              <a:t>Payments from savings</a:t>
            </a:r>
          </a:p>
          <a:p>
            <a:endParaRPr lang="en-US" dirty="0"/>
          </a:p>
        </p:txBody>
      </p:sp>
      <p:sp>
        <p:nvSpPr>
          <p:cNvPr id="3" name="Title 2"/>
          <p:cNvSpPr>
            <a:spLocks noGrp="1"/>
          </p:cNvSpPr>
          <p:nvPr>
            <p:ph type="title"/>
          </p:nvPr>
        </p:nvSpPr>
        <p:spPr/>
        <p:txBody>
          <a:bodyPr/>
          <a:lstStyle/>
          <a:p>
            <a:r>
              <a:rPr lang="en-US" i="1" dirty="0" smtClean="0"/>
              <a:t>Road/Bridge/Utility</a:t>
            </a:r>
            <a:endParaRPr lang="en-US" dirty="0"/>
          </a:p>
        </p:txBody>
      </p:sp>
      <p:pic>
        <p:nvPicPr>
          <p:cNvPr id="5" name="Picture 4" descr="MPj03168890000[1]"/>
          <p:cNvPicPr>
            <a:picLocks noChangeAspect="1" noChangeArrowheads="1"/>
          </p:cNvPicPr>
          <p:nvPr/>
        </p:nvPicPr>
        <p:blipFill>
          <a:blip r:embed="rId2" cstate="print"/>
          <a:srcRect/>
          <a:stretch>
            <a:fillRect/>
          </a:stretch>
        </p:blipFill>
        <p:spPr>
          <a:xfrm>
            <a:off x="6019800" y="1905000"/>
            <a:ext cx="2425700" cy="36576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480</TotalTime>
  <Words>1313</Words>
  <Application>Microsoft Office PowerPoint</Application>
  <PresentationFormat>On-screen Show (4:3)</PresentationFormat>
  <Paragraphs>207</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Concourse</vt:lpstr>
      <vt:lpstr>Collaboration Opportunity Work Group Update</vt:lpstr>
      <vt:lpstr>Presentation Purpose</vt:lpstr>
      <vt:lpstr>Collaboration Group Purpose Statement </vt:lpstr>
      <vt:lpstr>Subgroups and Work Groups</vt:lpstr>
      <vt:lpstr>Group Interactions</vt:lpstr>
      <vt:lpstr>Slide 6</vt:lpstr>
      <vt:lpstr>Road/Bridge/Utility</vt:lpstr>
      <vt:lpstr>Road/Bridge/Utility</vt:lpstr>
      <vt:lpstr>Road/Bridge/Utility</vt:lpstr>
      <vt:lpstr>Road/Bridge/Utility</vt:lpstr>
      <vt:lpstr>Sharing Employees</vt:lpstr>
      <vt:lpstr>Sharing Employees</vt:lpstr>
      <vt:lpstr>Information Technology</vt:lpstr>
      <vt:lpstr>Information Technology</vt:lpstr>
      <vt:lpstr>Information Technology</vt:lpstr>
      <vt:lpstr>Information Technology</vt:lpstr>
      <vt:lpstr>Public Defender Office</vt:lpstr>
      <vt:lpstr>Law Enforcement</vt:lpstr>
      <vt:lpstr>Law Enforcement</vt:lpstr>
      <vt:lpstr>Law Enforcement</vt:lpstr>
      <vt:lpstr>Work Groups</vt:lpstr>
      <vt:lpstr>“Parking Lot”</vt:lpstr>
      <vt:lpstr>Recommendations</vt:lpstr>
      <vt:lpstr>Recommendations</vt:lpstr>
      <vt:lpstr>Full Group</vt:lpstr>
      <vt:lpstr>Subgroups</vt:lpstr>
      <vt:lpstr>Work groups</vt:lpstr>
      <vt:lpstr>Innovation</vt:lpstr>
      <vt:lpstr>More work needs to be done…</vt:lpstr>
      <vt:lpstr>IDEAS?</vt:lpstr>
      <vt:lpstr>Thanks…</vt:lpstr>
      <vt:lpstr>Resources</vt:lpstr>
      <vt:lpstr>Questions?</vt:lpstr>
    </vt:vector>
  </TitlesOfParts>
  <Company>ODJFS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Opportunity Work Group Update</dc:title>
  <dc:creator>ODJFS</dc:creator>
  <cp:lastModifiedBy>ODJFS</cp:lastModifiedBy>
  <cp:revision>57</cp:revision>
  <dcterms:created xsi:type="dcterms:W3CDTF">2012-02-03T18:44:58Z</dcterms:created>
  <dcterms:modified xsi:type="dcterms:W3CDTF">2012-04-10T21:41:35Z</dcterms:modified>
</cp:coreProperties>
</file>